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81" r:id="rId17"/>
    <p:sldId id="279" r:id="rId18"/>
    <p:sldId id="274" r:id="rId19"/>
    <p:sldId id="282" r:id="rId20"/>
    <p:sldId id="276" r:id="rId21"/>
    <p:sldId id="287" r:id="rId22"/>
    <p:sldId id="289" r:id="rId23"/>
    <p:sldId id="280" r:id="rId24"/>
    <p:sldId id="283" r:id="rId25"/>
    <p:sldId id="285" r:id="rId26"/>
    <p:sldId id="286"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AC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69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2ED6C-19E0-407B-8BF5-6297F88AEEE7}" type="datetimeFigureOut">
              <a:rPr lang="de-DE" smtClean="0"/>
              <a:t>12.04.2023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056E4-DA99-4AC9-83C2-4D55993392E3}" type="slidenum">
              <a:rPr lang="de-DE" smtClean="0"/>
              <a:t>‹Nr.›</a:t>
            </a:fld>
            <a:endParaRPr lang="de-DE"/>
          </a:p>
        </p:txBody>
      </p:sp>
    </p:spTree>
    <p:extLst>
      <p:ext uri="{BB962C8B-B14F-4D97-AF65-F5344CB8AC3E}">
        <p14:creationId xmlns:p14="http://schemas.microsoft.com/office/powerpoint/2010/main" val="99535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1B056E4-DA99-4AC9-83C2-4D55993392E3}" type="slidenum">
              <a:rPr lang="de-DE" smtClean="0"/>
              <a:t>4</a:t>
            </a:fld>
            <a:endParaRPr lang="de-DE"/>
          </a:p>
        </p:txBody>
      </p:sp>
    </p:spTree>
    <p:extLst>
      <p:ext uri="{BB962C8B-B14F-4D97-AF65-F5344CB8AC3E}">
        <p14:creationId xmlns:p14="http://schemas.microsoft.com/office/powerpoint/2010/main" val="137079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1B056E4-DA99-4AC9-83C2-4D55993392E3}" type="slidenum">
              <a:rPr lang="de-DE" smtClean="0"/>
              <a:t>6</a:t>
            </a:fld>
            <a:endParaRPr lang="de-DE"/>
          </a:p>
        </p:txBody>
      </p:sp>
    </p:spTree>
    <p:extLst>
      <p:ext uri="{BB962C8B-B14F-4D97-AF65-F5344CB8AC3E}">
        <p14:creationId xmlns:p14="http://schemas.microsoft.com/office/powerpoint/2010/main" val="3977979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B83FC-6AFD-D447-37EA-9CD12B0DD04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21E28B0-AB67-7908-B7A3-FC2E10E198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BC2B43B-21DF-EC14-70CD-E3D749FE3167}"/>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5" name="Fußzeilenplatzhalter 4">
            <a:extLst>
              <a:ext uri="{FF2B5EF4-FFF2-40B4-BE49-F238E27FC236}">
                <a16:creationId xmlns:a16="http://schemas.microsoft.com/office/drawing/2014/main" id="{7E996D91-60B2-3598-4F26-326CB0B394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25A7EE4-4885-AD6F-5270-BB65E9835756}"/>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139304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9DEED-0F36-10AA-2942-26B02D580FFD}"/>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34DDFAB-0F22-28F2-2589-DA715788EA9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54FF447-F8CF-A456-360E-6B6627E4D835}"/>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5" name="Fußzeilenplatzhalter 4">
            <a:extLst>
              <a:ext uri="{FF2B5EF4-FFF2-40B4-BE49-F238E27FC236}">
                <a16:creationId xmlns:a16="http://schemas.microsoft.com/office/drawing/2014/main" id="{FA76FFDC-269F-5B22-4B8B-CF36768855B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347CDE7-9853-031E-1C88-E7284707346E}"/>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2555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5406250-FFB6-D8AC-16C6-B2918F98A3AD}"/>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52545F2-195B-7068-C794-FFDC401F66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4AABF41-EE7D-3715-B1E3-838AE103B438}"/>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5" name="Fußzeilenplatzhalter 4">
            <a:extLst>
              <a:ext uri="{FF2B5EF4-FFF2-40B4-BE49-F238E27FC236}">
                <a16:creationId xmlns:a16="http://schemas.microsoft.com/office/drawing/2014/main" id="{D1050095-280E-5796-CC66-B50277FC46A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1E46314-7577-36F6-9E41-4248E194DA10}"/>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2229006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E1A1E0-AB7E-D531-1331-9BDD405BD85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45B5AA7-076A-E548-5055-3C18FF6E148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7BF6D4-2734-261A-9E04-289C2C5EE26A}"/>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5" name="Fußzeilenplatzhalter 4">
            <a:extLst>
              <a:ext uri="{FF2B5EF4-FFF2-40B4-BE49-F238E27FC236}">
                <a16:creationId xmlns:a16="http://schemas.microsoft.com/office/drawing/2014/main" id="{588E72C7-3DA6-3C89-65E3-A14E6676609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951A636-C3AE-AEB7-38BB-B935073C7EE9}"/>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1937097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093A9B-001E-77A8-F56A-AE8238889F1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CAFEBC6-B117-FABF-AB9F-FECC103BA5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8539004-13AF-C8BF-C45F-0ED532FD0071}"/>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5" name="Fußzeilenplatzhalter 4">
            <a:extLst>
              <a:ext uri="{FF2B5EF4-FFF2-40B4-BE49-F238E27FC236}">
                <a16:creationId xmlns:a16="http://schemas.microsoft.com/office/drawing/2014/main" id="{8C162A47-AC93-614E-EF33-F99A5ED603C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5CCE9A1-21F5-CE86-E88C-8E778CCC20EB}"/>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2174952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6C0B6-146C-7907-8B10-E1B89233946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57381AC-3C9B-0F11-DC5F-FE1DE2DD33C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1674347-2C42-C231-E120-4A176B1D61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463E722-AB9D-AEE9-4C97-40A0F828D7FC}"/>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6" name="Fußzeilenplatzhalter 5">
            <a:extLst>
              <a:ext uri="{FF2B5EF4-FFF2-40B4-BE49-F238E27FC236}">
                <a16:creationId xmlns:a16="http://schemas.microsoft.com/office/drawing/2014/main" id="{34DF48FE-092C-848A-D450-D3AD40ABECA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A897EC-4D5B-9E3E-4A55-CE848CEDE874}"/>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42247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06AD8F-300E-0EEC-651D-1795D457E2B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3FF2D11-AE75-B50F-9ABF-6F5A29FA1D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8D29443-8356-9E99-303F-0573B306D0C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A53891A-CD99-5121-A427-118970FB53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CCC36D-80B2-9CF6-EF18-2466F584B09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0A64225-F9B4-EF82-ED89-0D2280CAB8F8}"/>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8" name="Fußzeilenplatzhalter 7">
            <a:extLst>
              <a:ext uri="{FF2B5EF4-FFF2-40B4-BE49-F238E27FC236}">
                <a16:creationId xmlns:a16="http://schemas.microsoft.com/office/drawing/2014/main" id="{97DA4B0E-A51B-5F00-683D-F3179428A51D}"/>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BFA763F-89E2-591E-A48F-CD72810B1D80}"/>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3083587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3FB0E-2FFA-7A1B-67BE-A94AFD77685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9347065-8C54-D835-F710-A117D919AB4A}"/>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4" name="Fußzeilenplatzhalter 3">
            <a:extLst>
              <a:ext uri="{FF2B5EF4-FFF2-40B4-BE49-F238E27FC236}">
                <a16:creationId xmlns:a16="http://schemas.microsoft.com/office/drawing/2014/main" id="{74A2CE41-A268-AFF4-1C36-9CF22DAE25E8}"/>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2ED7DE0-EDDC-2F52-70C5-8025287FAEBC}"/>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2279521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EE2F2B1-DC68-BCD2-BCAD-7690541CF946}"/>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3" name="Fußzeilenplatzhalter 2">
            <a:extLst>
              <a:ext uri="{FF2B5EF4-FFF2-40B4-BE49-F238E27FC236}">
                <a16:creationId xmlns:a16="http://schemas.microsoft.com/office/drawing/2014/main" id="{85B5C939-96C5-51B3-07AC-8A5D5CF1195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7D3775A-4AED-3DA7-97F7-D335B0F94670}"/>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2901260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0D0A8F-A17F-8A63-6874-938971952BE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19DD7AE-3680-04F0-F7C6-7AEB0E47DB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589FFFF-7962-A333-1CB8-47913FA118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E8A75BA-429B-FDF4-0953-795DF73B3665}"/>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6" name="Fußzeilenplatzhalter 5">
            <a:extLst>
              <a:ext uri="{FF2B5EF4-FFF2-40B4-BE49-F238E27FC236}">
                <a16:creationId xmlns:a16="http://schemas.microsoft.com/office/drawing/2014/main" id="{76A9776A-87CC-CBC1-37D7-7AC1973022D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8918C27-974B-6AA2-D9E7-CAE9FB45EAF8}"/>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243347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824C2A-93B8-7C5D-53D6-C39A1D0D677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7238698-18DA-EFA4-A6D0-2B3434DE88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E69376BA-783F-6FF3-94F5-AC0415181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019A47A-84F1-F545-39B2-F33C6682290F}"/>
              </a:ext>
            </a:extLst>
          </p:cNvPr>
          <p:cNvSpPr>
            <a:spLocks noGrp="1"/>
          </p:cNvSpPr>
          <p:nvPr>
            <p:ph type="dt" sz="half" idx="10"/>
          </p:nvPr>
        </p:nvSpPr>
        <p:spPr/>
        <p:txBody>
          <a:bodyPr/>
          <a:lstStyle/>
          <a:p>
            <a:fld id="{B79C6F62-8ECE-49D4-BFAE-6A42528F14F0}" type="datetimeFigureOut">
              <a:rPr lang="de-DE" smtClean="0"/>
              <a:t>12.04.2023</a:t>
            </a:fld>
            <a:endParaRPr lang="de-DE"/>
          </a:p>
        </p:txBody>
      </p:sp>
      <p:sp>
        <p:nvSpPr>
          <p:cNvPr id="6" name="Fußzeilenplatzhalter 5">
            <a:extLst>
              <a:ext uri="{FF2B5EF4-FFF2-40B4-BE49-F238E27FC236}">
                <a16:creationId xmlns:a16="http://schemas.microsoft.com/office/drawing/2014/main" id="{DD50CC02-26CB-7D4D-FD8B-29790D681D7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A9F0D99-A248-F782-58B2-B14F4BD2F1A1}"/>
              </a:ext>
            </a:extLst>
          </p:cNvPr>
          <p:cNvSpPr>
            <a:spLocks noGrp="1"/>
          </p:cNvSpPr>
          <p:nvPr>
            <p:ph type="sldNum" sz="quarter" idx="12"/>
          </p:nvPr>
        </p:nvSpPr>
        <p:spPr/>
        <p:txBody>
          <a:bodyPr/>
          <a:lstStyle/>
          <a:p>
            <a:fld id="{45C44FDC-8331-43C5-AB7C-E274E46BE0D7}" type="slidenum">
              <a:rPr lang="de-DE" smtClean="0"/>
              <a:t>‹Nr.›</a:t>
            </a:fld>
            <a:endParaRPr lang="de-DE"/>
          </a:p>
        </p:txBody>
      </p:sp>
    </p:spTree>
    <p:extLst>
      <p:ext uri="{BB962C8B-B14F-4D97-AF65-F5344CB8AC3E}">
        <p14:creationId xmlns:p14="http://schemas.microsoft.com/office/powerpoint/2010/main" val="3183854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0663DF0-E262-EC8F-6A64-12B827A95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BF2DAFDD-B5F1-8A92-5A2C-56607C766B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7BD844-0595-0547-38FB-3629F1D51A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9C6F62-8ECE-49D4-BFAE-6A42528F14F0}" type="datetimeFigureOut">
              <a:rPr lang="de-DE" smtClean="0"/>
              <a:t>12.04.2023</a:t>
            </a:fld>
            <a:endParaRPr lang="de-DE"/>
          </a:p>
        </p:txBody>
      </p:sp>
      <p:sp>
        <p:nvSpPr>
          <p:cNvPr id="5" name="Fußzeilenplatzhalter 4">
            <a:extLst>
              <a:ext uri="{FF2B5EF4-FFF2-40B4-BE49-F238E27FC236}">
                <a16:creationId xmlns:a16="http://schemas.microsoft.com/office/drawing/2014/main" id="{E62FCC03-A2D5-7B1B-9CEE-15354CEA6D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9E5CED7-8207-83AD-B15E-7F377279C8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4FDC-8331-43C5-AB7C-E274E46BE0D7}" type="slidenum">
              <a:rPr lang="de-DE" smtClean="0"/>
              <a:t>‹Nr.›</a:t>
            </a:fld>
            <a:endParaRPr lang="de-DE"/>
          </a:p>
        </p:txBody>
      </p:sp>
    </p:spTree>
    <p:extLst>
      <p:ext uri="{BB962C8B-B14F-4D97-AF65-F5344CB8AC3E}">
        <p14:creationId xmlns:p14="http://schemas.microsoft.com/office/powerpoint/2010/main" val="963983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 Id="rId9"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4E7EDFAB-8143-DAC6-1544-E03E59C85794}"/>
              </a:ext>
            </a:extLst>
          </p:cNvPr>
          <p:cNvSpPr>
            <a:spLocks noGrp="1"/>
          </p:cNvSpPr>
          <p:nvPr>
            <p:ph type="subTitle" idx="1"/>
          </p:nvPr>
        </p:nvSpPr>
        <p:spPr/>
        <p:txBody>
          <a:bodyPr/>
          <a:lstStyle/>
          <a:p>
            <a:r>
              <a:rPr lang="de-DE" dirty="0"/>
              <a:t>Adrian </a:t>
            </a:r>
            <a:r>
              <a:rPr lang="de-DE" dirty="0" err="1"/>
              <a:t>Allweier</a:t>
            </a:r>
            <a:r>
              <a:rPr lang="de-DE" dirty="0"/>
              <a:t> – Pascal Buhl</a:t>
            </a:r>
          </a:p>
          <a:p>
            <a:endParaRPr lang="de-DE" dirty="0"/>
          </a:p>
        </p:txBody>
      </p:sp>
      <p:pic>
        <p:nvPicPr>
          <p:cNvPr id="1026" name="Picture 2">
            <a:extLst>
              <a:ext uri="{FF2B5EF4-FFF2-40B4-BE49-F238E27FC236}">
                <a16:creationId xmlns:a16="http://schemas.microsoft.com/office/drawing/2014/main" id="{04643A80-87F3-DD99-4C09-EC27F8D46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989" y="1012016"/>
            <a:ext cx="2590022" cy="259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549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2507EAD-67E6-5DA9-4931-A16DD916EAEB}"/>
              </a:ext>
            </a:extLst>
          </p:cNvPr>
          <p:cNvSpPr/>
          <p:nvPr/>
        </p:nvSpPr>
        <p:spPr>
          <a:xfrm>
            <a:off x="838199" y="3130812"/>
            <a:ext cx="10515599" cy="669461"/>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0762D398-DFF4-2EBE-613F-719336AEB4B8}"/>
              </a:ext>
            </a:extLst>
          </p:cNvPr>
          <p:cNvSpPr/>
          <p:nvPr/>
        </p:nvSpPr>
        <p:spPr>
          <a:xfrm>
            <a:off x="838199" y="423834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365AAA7-1A56-EB7C-C9C2-49BCF520CA83}"/>
              </a:ext>
            </a:extLst>
          </p:cNvPr>
          <p:cNvSpPr/>
          <p:nvPr/>
        </p:nvSpPr>
        <p:spPr>
          <a:xfrm>
            <a:off x="838198" y="5095752"/>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09D6114-94ED-608C-6B91-F0C4EC26BBF7}"/>
              </a:ext>
            </a:extLst>
          </p:cNvPr>
          <p:cNvSpPr/>
          <p:nvPr/>
        </p:nvSpPr>
        <p:spPr>
          <a:xfrm>
            <a:off x="838200" y="225681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427C6D4-CD5A-AC20-5CD0-CC65CE66C6EE}"/>
              </a:ext>
            </a:extLst>
          </p:cNvPr>
          <p:cNvSpPr>
            <a:spLocks noGrp="1"/>
          </p:cNvSpPr>
          <p:nvPr>
            <p:ph type="title"/>
          </p:nvPr>
        </p:nvSpPr>
        <p:spPr>
          <a:xfrm>
            <a:off x="838200" y="365125"/>
            <a:ext cx="10945238" cy="1325563"/>
          </a:xfrm>
        </p:spPr>
        <p:txBody>
          <a:bodyPr/>
          <a:lstStyle/>
          <a:p>
            <a:r>
              <a:rPr lang="de-DE" dirty="0"/>
              <a:t>4.3. Use-Case-Spezifikation: geringer Detailgrad</a:t>
            </a:r>
          </a:p>
        </p:txBody>
      </p:sp>
      <p:sp>
        <p:nvSpPr>
          <p:cNvPr id="3" name="Inhaltsplatzhalter 2">
            <a:extLst>
              <a:ext uri="{FF2B5EF4-FFF2-40B4-BE49-F238E27FC236}">
                <a16:creationId xmlns:a16="http://schemas.microsoft.com/office/drawing/2014/main" id="{0426B9FE-8EC5-4ADB-B44E-AC99EBD985EB}"/>
              </a:ext>
            </a:extLst>
          </p:cNvPr>
          <p:cNvSpPr>
            <a:spLocks noGrp="1"/>
          </p:cNvSpPr>
          <p:nvPr>
            <p:ph idx="1"/>
          </p:nvPr>
        </p:nvSpPr>
        <p:spPr>
          <a:xfrm>
            <a:off x="838200" y="1825624"/>
            <a:ext cx="10515599" cy="4451959"/>
          </a:xfrm>
        </p:spPr>
        <p:txBody>
          <a:bodyPr>
            <a:normAutofit/>
          </a:bodyPr>
          <a:lstStyle/>
          <a:p>
            <a:pPr marL="0" indent="0">
              <a:buNone/>
            </a:pPr>
            <a:r>
              <a:rPr lang="de-DE" sz="2400" b="1" dirty="0"/>
              <a:t>Name:</a:t>
            </a:r>
          </a:p>
          <a:p>
            <a:pPr marL="0" indent="0">
              <a:buNone/>
            </a:pPr>
            <a:r>
              <a:rPr lang="de-DE" sz="2000" dirty="0"/>
              <a:t>Firmenportfolio anzeigen</a:t>
            </a:r>
          </a:p>
          <a:p>
            <a:pPr marL="0" indent="0">
              <a:buNone/>
            </a:pPr>
            <a:r>
              <a:rPr lang="de-DE" sz="2400" b="1" dirty="0"/>
              <a:t>Zusammenfassung:</a:t>
            </a:r>
          </a:p>
          <a:p>
            <a:pPr marL="0" indent="0">
              <a:buNone/>
            </a:pPr>
            <a:r>
              <a:rPr lang="de-DE" sz="2000" dirty="0"/>
              <a:t>Um einem Besucher einen Eindruck zu verschaffen wird ihm ein kurzer beschreibender Text über uns angezeigt. Dieser erscheint nur bei seinem ersten Besuch.</a:t>
            </a:r>
          </a:p>
          <a:p>
            <a:pPr marL="0" indent="0">
              <a:buNone/>
            </a:pPr>
            <a:r>
              <a:rPr lang="de-DE" sz="2400" b="1" dirty="0"/>
              <a:t>Akteur:</a:t>
            </a:r>
          </a:p>
          <a:p>
            <a:pPr marL="0" indent="0">
              <a:buNone/>
            </a:pPr>
            <a:r>
              <a:rPr lang="de-DE" sz="2000" dirty="0"/>
              <a:t>Seitenbesucher</a:t>
            </a:r>
          </a:p>
          <a:p>
            <a:pPr marL="0" indent="0">
              <a:buNone/>
            </a:pPr>
            <a:r>
              <a:rPr lang="de-DE" sz="2400" b="1" dirty="0"/>
              <a:t>Auslösendes Ereignis:</a:t>
            </a:r>
          </a:p>
          <a:p>
            <a:pPr marL="0" indent="0">
              <a:buNone/>
            </a:pPr>
            <a:r>
              <a:rPr lang="de-DE" sz="2000" dirty="0"/>
              <a:t>Erster Aufruf der Webseite.</a:t>
            </a:r>
          </a:p>
          <a:p>
            <a:pPr marL="0" indent="0">
              <a:buNone/>
            </a:pPr>
            <a:endParaRPr lang="de-DE" dirty="0"/>
          </a:p>
        </p:txBody>
      </p:sp>
    </p:spTree>
    <p:extLst>
      <p:ext uri="{BB962C8B-B14F-4D97-AF65-F5344CB8AC3E}">
        <p14:creationId xmlns:p14="http://schemas.microsoft.com/office/powerpoint/2010/main" val="204260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2507EAD-67E6-5DA9-4931-A16DD916EAEB}"/>
              </a:ext>
            </a:extLst>
          </p:cNvPr>
          <p:cNvSpPr/>
          <p:nvPr/>
        </p:nvSpPr>
        <p:spPr>
          <a:xfrm>
            <a:off x="838199" y="3130812"/>
            <a:ext cx="10515599" cy="669461"/>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0762D398-DFF4-2EBE-613F-719336AEB4B8}"/>
              </a:ext>
            </a:extLst>
          </p:cNvPr>
          <p:cNvSpPr/>
          <p:nvPr/>
        </p:nvSpPr>
        <p:spPr>
          <a:xfrm>
            <a:off x="838199" y="423834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365AAA7-1A56-EB7C-C9C2-49BCF520CA83}"/>
              </a:ext>
            </a:extLst>
          </p:cNvPr>
          <p:cNvSpPr/>
          <p:nvPr/>
        </p:nvSpPr>
        <p:spPr>
          <a:xfrm>
            <a:off x="838198" y="5095752"/>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09D6114-94ED-608C-6B91-F0C4EC26BBF7}"/>
              </a:ext>
            </a:extLst>
          </p:cNvPr>
          <p:cNvSpPr/>
          <p:nvPr/>
        </p:nvSpPr>
        <p:spPr>
          <a:xfrm>
            <a:off x="838200" y="225681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426B9FE-8EC5-4ADB-B44E-AC99EBD985EB}"/>
              </a:ext>
            </a:extLst>
          </p:cNvPr>
          <p:cNvSpPr>
            <a:spLocks noGrp="1"/>
          </p:cNvSpPr>
          <p:nvPr>
            <p:ph idx="1"/>
          </p:nvPr>
        </p:nvSpPr>
        <p:spPr>
          <a:xfrm>
            <a:off x="838200" y="1825624"/>
            <a:ext cx="10515599" cy="4451959"/>
          </a:xfrm>
        </p:spPr>
        <p:txBody>
          <a:bodyPr>
            <a:normAutofit/>
          </a:bodyPr>
          <a:lstStyle/>
          <a:p>
            <a:pPr marL="0" indent="0">
              <a:buNone/>
            </a:pPr>
            <a:r>
              <a:rPr lang="de-DE" sz="2400" b="1" dirty="0"/>
              <a:t>Name:</a:t>
            </a:r>
          </a:p>
          <a:p>
            <a:pPr marL="0" indent="0">
              <a:buNone/>
            </a:pPr>
            <a:r>
              <a:rPr lang="de-DE" sz="2000" dirty="0"/>
              <a:t>Produkt anlegen</a:t>
            </a:r>
          </a:p>
          <a:p>
            <a:pPr marL="0" indent="0">
              <a:buNone/>
            </a:pPr>
            <a:r>
              <a:rPr lang="de-DE" sz="2400" b="1" dirty="0"/>
              <a:t>Zusammenfassung:</a:t>
            </a:r>
          </a:p>
          <a:p>
            <a:pPr marL="0" indent="0">
              <a:buNone/>
            </a:pPr>
            <a:r>
              <a:rPr lang="de-DE" sz="2000" dirty="0"/>
              <a:t>Ein neues Produkt kann auf unserer Seite im Administratorenportal angelegt werden. Hierüber können sämtliche Produktdetails sowie Bilder gepflegt werden.</a:t>
            </a:r>
          </a:p>
          <a:p>
            <a:pPr marL="0" indent="0">
              <a:buNone/>
            </a:pPr>
            <a:r>
              <a:rPr lang="de-DE" sz="2400" b="1" dirty="0"/>
              <a:t>Akteur:</a:t>
            </a:r>
          </a:p>
          <a:p>
            <a:pPr marL="0" indent="0">
              <a:buNone/>
            </a:pPr>
            <a:r>
              <a:rPr lang="de-DE" sz="2000" dirty="0"/>
              <a:t>Administrator</a:t>
            </a:r>
          </a:p>
          <a:p>
            <a:pPr marL="0" indent="0">
              <a:buNone/>
            </a:pPr>
            <a:r>
              <a:rPr lang="de-DE" sz="2400" b="1" dirty="0"/>
              <a:t>Auslösendes Ereignis:</a:t>
            </a:r>
          </a:p>
          <a:p>
            <a:pPr marL="0" indent="0">
              <a:buNone/>
            </a:pPr>
            <a:r>
              <a:rPr lang="de-DE" sz="2000" dirty="0"/>
              <a:t>Neues Produkt erhalten.</a:t>
            </a:r>
          </a:p>
          <a:p>
            <a:pPr marL="0" indent="0">
              <a:buNone/>
            </a:pPr>
            <a:endParaRPr lang="de-DE" dirty="0"/>
          </a:p>
        </p:txBody>
      </p:sp>
      <p:sp>
        <p:nvSpPr>
          <p:cNvPr id="11" name="Titel 1">
            <a:extLst>
              <a:ext uri="{FF2B5EF4-FFF2-40B4-BE49-F238E27FC236}">
                <a16:creationId xmlns:a16="http://schemas.microsoft.com/office/drawing/2014/main" id="{2983339F-DCA9-7886-60BF-E851BCD1A2BB}"/>
              </a:ext>
            </a:extLst>
          </p:cNvPr>
          <p:cNvSpPr>
            <a:spLocks noGrp="1"/>
          </p:cNvSpPr>
          <p:nvPr>
            <p:ph type="title"/>
          </p:nvPr>
        </p:nvSpPr>
        <p:spPr>
          <a:xfrm>
            <a:off x="838200" y="365125"/>
            <a:ext cx="10945238" cy="1325563"/>
          </a:xfrm>
        </p:spPr>
        <p:txBody>
          <a:bodyPr/>
          <a:lstStyle/>
          <a:p>
            <a:r>
              <a:rPr lang="de-DE" dirty="0"/>
              <a:t>4.3. Use-Case-Spezifikation: geringer Detailgrad</a:t>
            </a:r>
          </a:p>
        </p:txBody>
      </p:sp>
    </p:spTree>
    <p:extLst>
      <p:ext uri="{BB962C8B-B14F-4D97-AF65-F5344CB8AC3E}">
        <p14:creationId xmlns:p14="http://schemas.microsoft.com/office/powerpoint/2010/main" val="3293734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2507EAD-67E6-5DA9-4931-A16DD916EAEB}"/>
              </a:ext>
            </a:extLst>
          </p:cNvPr>
          <p:cNvSpPr/>
          <p:nvPr/>
        </p:nvSpPr>
        <p:spPr>
          <a:xfrm>
            <a:off x="838199" y="3130812"/>
            <a:ext cx="10515599" cy="669461"/>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0762D398-DFF4-2EBE-613F-719336AEB4B8}"/>
              </a:ext>
            </a:extLst>
          </p:cNvPr>
          <p:cNvSpPr/>
          <p:nvPr/>
        </p:nvSpPr>
        <p:spPr>
          <a:xfrm>
            <a:off x="838199" y="423834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365AAA7-1A56-EB7C-C9C2-49BCF520CA83}"/>
              </a:ext>
            </a:extLst>
          </p:cNvPr>
          <p:cNvSpPr/>
          <p:nvPr/>
        </p:nvSpPr>
        <p:spPr>
          <a:xfrm>
            <a:off x="838198" y="5095752"/>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09D6114-94ED-608C-6B91-F0C4EC26BBF7}"/>
              </a:ext>
            </a:extLst>
          </p:cNvPr>
          <p:cNvSpPr/>
          <p:nvPr/>
        </p:nvSpPr>
        <p:spPr>
          <a:xfrm>
            <a:off x="838200" y="225681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426B9FE-8EC5-4ADB-B44E-AC99EBD985EB}"/>
              </a:ext>
            </a:extLst>
          </p:cNvPr>
          <p:cNvSpPr>
            <a:spLocks noGrp="1"/>
          </p:cNvSpPr>
          <p:nvPr>
            <p:ph idx="1"/>
          </p:nvPr>
        </p:nvSpPr>
        <p:spPr>
          <a:xfrm>
            <a:off x="838200" y="1825624"/>
            <a:ext cx="10515599" cy="4451959"/>
          </a:xfrm>
        </p:spPr>
        <p:txBody>
          <a:bodyPr>
            <a:normAutofit/>
          </a:bodyPr>
          <a:lstStyle/>
          <a:p>
            <a:pPr marL="0" indent="0">
              <a:buNone/>
            </a:pPr>
            <a:r>
              <a:rPr lang="de-DE" sz="2400" b="1" dirty="0"/>
              <a:t>Name:</a:t>
            </a:r>
          </a:p>
          <a:p>
            <a:pPr marL="0" indent="0">
              <a:buNone/>
            </a:pPr>
            <a:r>
              <a:rPr lang="de-DE" sz="2000" dirty="0"/>
              <a:t>Produkt suchen</a:t>
            </a:r>
          </a:p>
          <a:p>
            <a:pPr marL="0" indent="0">
              <a:buNone/>
            </a:pPr>
            <a:r>
              <a:rPr lang="de-DE" sz="2400" b="1" dirty="0"/>
              <a:t>Zusammenfassung:</a:t>
            </a:r>
          </a:p>
          <a:p>
            <a:pPr marL="0" indent="0">
              <a:buNone/>
            </a:pPr>
            <a:r>
              <a:rPr lang="de-DE" sz="2000" dirty="0"/>
              <a:t>Produkte können durch ein definiertes Suchfeld durch Eingabe mehrerer Schlagwörter gefunden werden. Eine Auflistung aller Produkte welche diese Schlagwörter enthalten wird angezeigt.</a:t>
            </a:r>
          </a:p>
          <a:p>
            <a:pPr marL="0" indent="0">
              <a:buNone/>
            </a:pPr>
            <a:r>
              <a:rPr lang="de-DE" sz="2400" b="1" dirty="0"/>
              <a:t>Akteur:</a:t>
            </a:r>
          </a:p>
          <a:p>
            <a:pPr marL="0" indent="0">
              <a:buNone/>
            </a:pPr>
            <a:r>
              <a:rPr lang="de-DE" sz="2000" dirty="0"/>
              <a:t>Seitenbesucher, Registrierter Benutzer</a:t>
            </a:r>
          </a:p>
          <a:p>
            <a:pPr marL="0" indent="0">
              <a:buNone/>
            </a:pPr>
            <a:r>
              <a:rPr lang="de-DE" sz="2400" b="1" dirty="0"/>
              <a:t>Auslösendes Ereignis:</a:t>
            </a:r>
          </a:p>
          <a:p>
            <a:pPr marL="0" indent="0">
              <a:buNone/>
            </a:pPr>
            <a:r>
              <a:rPr lang="de-DE" sz="2000" dirty="0"/>
              <a:t>Suche nach bekanntem Produkt.</a:t>
            </a:r>
          </a:p>
          <a:p>
            <a:pPr marL="0" indent="0">
              <a:buNone/>
            </a:pPr>
            <a:endParaRPr lang="de-DE" dirty="0"/>
          </a:p>
        </p:txBody>
      </p:sp>
      <p:sp>
        <p:nvSpPr>
          <p:cNvPr id="10" name="Titel 1">
            <a:extLst>
              <a:ext uri="{FF2B5EF4-FFF2-40B4-BE49-F238E27FC236}">
                <a16:creationId xmlns:a16="http://schemas.microsoft.com/office/drawing/2014/main" id="{50D29B24-E458-0C4D-8625-1A21FD2F8620}"/>
              </a:ext>
            </a:extLst>
          </p:cNvPr>
          <p:cNvSpPr>
            <a:spLocks noGrp="1"/>
          </p:cNvSpPr>
          <p:nvPr>
            <p:ph type="title"/>
          </p:nvPr>
        </p:nvSpPr>
        <p:spPr>
          <a:xfrm>
            <a:off x="838200" y="365125"/>
            <a:ext cx="10945238" cy="1325563"/>
          </a:xfrm>
        </p:spPr>
        <p:txBody>
          <a:bodyPr/>
          <a:lstStyle/>
          <a:p>
            <a:r>
              <a:rPr lang="de-DE" dirty="0"/>
              <a:t>4.3. Use-Case-Spezifikation: geringer Detailgrad</a:t>
            </a:r>
          </a:p>
        </p:txBody>
      </p:sp>
    </p:spTree>
    <p:extLst>
      <p:ext uri="{BB962C8B-B14F-4D97-AF65-F5344CB8AC3E}">
        <p14:creationId xmlns:p14="http://schemas.microsoft.com/office/powerpoint/2010/main" val="2407523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2507EAD-67E6-5DA9-4931-A16DD916EAEB}"/>
              </a:ext>
            </a:extLst>
          </p:cNvPr>
          <p:cNvSpPr/>
          <p:nvPr/>
        </p:nvSpPr>
        <p:spPr>
          <a:xfrm>
            <a:off x="838199" y="3130812"/>
            <a:ext cx="10515599" cy="669461"/>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0762D398-DFF4-2EBE-613F-719336AEB4B8}"/>
              </a:ext>
            </a:extLst>
          </p:cNvPr>
          <p:cNvSpPr/>
          <p:nvPr/>
        </p:nvSpPr>
        <p:spPr>
          <a:xfrm>
            <a:off x="838199" y="423834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365AAA7-1A56-EB7C-C9C2-49BCF520CA83}"/>
              </a:ext>
            </a:extLst>
          </p:cNvPr>
          <p:cNvSpPr/>
          <p:nvPr/>
        </p:nvSpPr>
        <p:spPr>
          <a:xfrm>
            <a:off x="838198" y="5095752"/>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09D6114-94ED-608C-6B91-F0C4EC26BBF7}"/>
              </a:ext>
            </a:extLst>
          </p:cNvPr>
          <p:cNvSpPr/>
          <p:nvPr/>
        </p:nvSpPr>
        <p:spPr>
          <a:xfrm>
            <a:off x="838200" y="225681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426B9FE-8EC5-4ADB-B44E-AC99EBD985EB}"/>
              </a:ext>
            </a:extLst>
          </p:cNvPr>
          <p:cNvSpPr>
            <a:spLocks noGrp="1"/>
          </p:cNvSpPr>
          <p:nvPr>
            <p:ph idx="1"/>
          </p:nvPr>
        </p:nvSpPr>
        <p:spPr>
          <a:xfrm>
            <a:off x="838200" y="1825624"/>
            <a:ext cx="10515599" cy="4451959"/>
          </a:xfrm>
        </p:spPr>
        <p:txBody>
          <a:bodyPr>
            <a:normAutofit/>
          </a:bodyPr>
          <a:lstStyle/>
          <a:p>
            <a:pPr marL="0" indent="0">
              <a:buNone/>
            </a:pPr>
            <a:r>
              <a:rPr lang="de-DE" sz="2400" b="1" dirty="0"/>
              <a:t>Name:</a:t>
            </a:r>
          </a:p>
          <a:p>
            <a:pPr marL="0" indent="0">
              <a:buNone/>
            </a:pPr>
            <a:r>
              <a:rPr lang="de-DE" sz="2000" dirty="0"/>
              <a:t>Bestellung aufgeben</a:t>
            </a:r>
          </a:p>
          <a:p>
            <a:pPr marL="0" indent="0">
              <a:buNone/>
            </a:pPr>
            <a:r>
              <a:rPr lang="de-DE" sz="2400" b="1" dirty="0"/>
              <a:t>Zusammenfassung:</a:t>
            </a:r>
          </a:p>
          <a:p>
            <a:pPr marL="0" indent="0">
              <a:buNone/>
            </a:pPr>
            <a:r>
              <a:rPr lang="de-DE" sz="2000" dirty="0"/>
              <a:t>Bestellungen können auf der Seite über einen Warenkorb aufgegeben werden. Hierbei können mehrere Zahlungsarten verwendet werden.</a:t>
            </a:r>
          </a:p>
          <a:p>
            <a:pPr marL="0" indent="0">
              <a:buNone/>
            </a:pPr>
            <a:r>
              <a:rPr lang="de-DE" sz="2400" b="1" dirty="0"/>
              <a:t>Akteur:</a:t>
            </a:r>
          </a:p>
          <a:p>
            <a:pPr marL="0" indent="0">
              <a:buNone/>
            </a:pPr>
            <a:r>
              <a:rPr lang="de-DE" sz="2000" dirty="0"/>
              <a:t>Seitenbesucher, Registrierter Benutzer</a:t>
            </a:r>
          </a:p>
          <a:p>
            <a:pPr marL="0" indent="0">
              <a:buNone/>
            </a:pPr>
            <a:r>
              <a:rPr lang="de-DE" sz="2400" b="1" dirty="0"/>
              <a:t>Auslösendes Ereignis:</a:t>
            </a:r>
          </a:p>
          <a:p>
            <a:pPr marL="0" indent="0">
              <a:buNone/>
            </a:pPr>
            <a:r>
              <a:rPr lang="de-DE" sz="2000" dirty="0"/>
              <a:t>Akteur möchte Produkt erwerben.</a:t>
            </a:r>
          </a:p>
          <a:p>
            <a:pPr marL="0" indent="0">
              <a:buNone/>
            </a:pPr>
            <a:endParaRPr lang="de-DE" dirty="0"/>
          </a:p>
        </p:txBody>
      </p:sp>
      <p:sp>
        <p:nvSpPr>
          <p:cNvPr id="10" name="Titel 1">
            <a:extLst>
              <a:ext uri="{FF2B5EF4-FFF2-40B4-BE49-F238E27FC236}">
                <a16:creationId xmlns:a16="http://schemas.microsoft.com/office/drawing/2014/main" id="{08F4307A-B3C5-E9B9-93F3-2A7421BDFED9}"/>
              </a:ext>
            </a:extLst>
          </p:cNvPr>
          <p:cNvSpPr>
            <a:spLocks noGrp="1"/>
          </p:cNvSpPr>
          <p:nvPr>
            <p:ph type="title"/>
          </p:nvPr>
        </p:nvSpPr>
        <p:spPr>
          <a:xfrm>
            <a:off x="838200" y="365125"/>
            <a:ext cx="10945238" cy="1325563"/>
          </a:xfrm>
        </p:spPr>
        <p:txBody>
          <a:bodyPr/>
          <a:lstStyle/>
          <a:p>
            <a:r>
              <a:rPr lang="de-DE" dirty="0"/>
              <a:t>4.3. Use-Case-Spezifikation: geringer Detailgrad</a:t>
            </a:r>
          </a:p>
        </p:txBody>
      </p:sp>
    </p:spTree>
    <p:extLst>
      <p:ext uri="{BB962C8B-B14F-4D97-AF65-F5344CB8AC3E}">
        <p14:creationId xmlns:p14="http://schemas.microsoft.com/office/powerpoint/2010/main" val="129526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2507EAD-67E6-5DA9-4931-A16DD916EAEB}"/>
              </a:ext>
            </a:extLst>
          </p:cNvPr>
          <p:cNvSpPr/>
          <p:nvPr/>
        </p:nvSpPr>
        <p:spPr>
          <a:xfrm>
            <a:off x="838199" y="3130812"/>
            <a:ext cx="10515599" cy="669461"/>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0762D398-DFF4-2EBE-613F-719336AEB4B8}"/>
              </a:ext>
            </a:extLst>
          </p:cNvPr>
          <p:cNvSpPr/>
          <p:nvPr/>
        </p:nvSpPr>
        <p:spPr>
          <a:xfrm>
            <a:off x="838199" y="423834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365AAA7-1A56-EB7C-C9C2-49BCF520CA83}"/>
              </a:ext>
            </a:extLst>
          </p:cNvPr>
          <p:cNvSpPr/>
          <p:nvPr/>
        </p:nvSpPr>
        <p:spPr>
          <a:xfrm>
            <a:off x="838198" y="5095752"/>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09D6114-94ED-608C-6B91-F0C4EC26BBF7}"/>
              </a:ext>
            </a:extLst>
          </p:cNvPr>
          <p:cNvSpPr/>
          <p:nvPr/>
        </p:nvSpPr>
        <p:spPr>
          <a:xfrm>
            <a:off x="838200" y="225681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426B9FE-8EC5-4ADB-B44E-AC99EBD985EB}"/>
              </a:ext>
            </a:extLst>
          </p:cNvPr>
          <p:cNvSpPr>
            <a:spLocks noGrp="1"/>
          </p:cNvSpPr>
          <p:nvPr>
            <p:ph idx="1"/>
          </p:nvPr>
        </p:nvSpPr>
        <p:spPr>
          <a:xfrm>
            <a:off x="838200" y="1825624"/>
            <a:ext cx="10515599" cy="4451959"/>
          </a:xfrm>
        </p:spPr>
        <p:txBody>
          <a:bodyPr>
            <a:normAutofit/>
          </a:bodyPr>
          <a:lstStyle/>
          <a:p>
            <a:pPr marL="0" indent="0">
              <a:buNone/>
            </a:pPr>
            <a:r>
              <a:rPr lang="de-DE" sz="2400" b="1" dirty="0"/>
              <a:t>Name:</a:t>
            </a:r>
          </a:p>
          <a:p>
            <a:pPr marL="0" indent="0">
              <a:buNone/>
            </a:pPr>
            <a:r>
              <a:rPr lang="de-DE" sz="2000" dirty="0"/>
              <a:t>Rabattcode einlösen</a:t>
            </a:r>
          </a:p>
          <a:p>
            <a:pPr marL="0" indent="0">
              <a:buNone/>
            </a:pPr>
            <a:r>
              <a:rPr lang="de-DE" sz="2400" b="1" dirty="0"/>
              <a:t>Zusammenfassung:</a:t>
            </a:r>
          </a:p>
          <a:p>
            <a:pPr marL="0" indent="0">
              <a:buNone/>
            </a:pPr>
            <a:r>
              <a:rPr lang="de-DE" sz="2000" dirty="0"/>
              <a:t>Ein zur Verfügung gestellter Rabattcode kann im Bestellvorgang eingelöst werden. Pro Bestellung kann nur ein Code eingelöst werden.</a:t>
            </a:r>
          </a:p>
          <a:p>
            <a:pPr marL="0" indent="0">
              <a:buNone/>
            </a:pPr>
            <a:r>
              <a:rPr lang="de-DE" sz="2400" b="1" dirty="0"/>
              <a:t>Akteur:</a:t>
            </a:r>
          </a:p>
          <a:p>
            <a:pPr marL="0" indent="0">
              <a:buNone/>
            </a:pPr>
            <a:r>
              <a:rPr lang="de-DE" sz="2000" dirty="0"/>
              <a:t>Registrierter Benutzer</a:t>
            </a:r>
          </a:p>
          <a:p>
            <a:pPr marL="0" indent="0">
              <a:buNone/>
            </a:pPr>
            <a:r>
              <a:rPr lang="de-DE" sz="2400" b="1" dirty="0"/>
              <a:t>Auslösendes Ereignis:</a:t>
            </a:r>
          </a:p>
          <a:p>
            <a:pPr marL="0" indent="0">
              <a:buNone/>
            </a:pPr>
            <a:r>
              <a:rPr lang="de-DE" sz="2000" dirty="0"/>
              <a:t>Bezahlvorgang im Bestellprozess gestartet.</a:t>
            </a:r>
          </a:p>
          <a:p>
            <a:pPr marL="0" indent="0">
              <a:buNone/>
            </a:pPr>
            <a:endParaRPr lang="de-DE" dirty="0"/>
          </a:p>
        </p:txBody>
      </p:sp>
      <p:sp>
        <p:nvSpPr>
          <p:cNvPr id="10" name="Titel 1">
            <a:extLst>
              <a:ext uri="{FF2B5EF4-FFF2-40B4-BE49-F238E27FC236}">
                <a16:creationId xmlns:a16="http://schemas.microsoft.com/office/drawing/2014/main" id="{FF2415C2-9225-CFF1-900B-0808EFBE435A}"/>
              </a:ext>
            </a:extLst>
          </p:cNvPr>
          <p:cNvSpPr>
            <a:spLocks noGrp="1"/>
          </p:cNvSpPr>
          <p:nvPr>
            <p:ph type="title"/>
          </p:nvPr>
        </p:nvSpPr>
        <p:spPr>
          <a:xfrm>
            <a:off x="838200" y="365125"/>
            <a:ext cx="10945238" cy="1325563"/>
          </a:xfrm>
        </p:spPr>
        <p:txBody>
          <a:bodyPr/>
          <a:lstStyle/>
          <a:p>
            <a:r>
              <a:rPr lang="de-DE" dirty="0"/>
              <a:t>4.3. Use-Case-Spezifikation: geringer Detailgrad</a:t>
            </a:r>
          </a:p>
        </p:txBody>
      </p:sp>
    </p:spTree>
    <p:extLst>
      <p:ext uri="{BB962C8B-B14F-4D97-AF65-F5344CB8AC3E}">
        <p14:creationId xmlns:p14="http://schemas.microsoft.com/office/powerpoint/2010/main" val="3951336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66995-E79B-3E1A-597F-3DC0B78AADEF}"/>
              </a:ext>
            </a:extLst>
          </p:cNvPr>
          <p:cNvSpPr>
            <a:spLocks noGrp="1"/>
          </p:cNvSpPr>
          <p:nvPr>
            <p:ph type="title"/>
          </p:nvPr>
        </p:nvSpPr>
        <p:spPr/>
        <p:txBody>
          <a:bodyPr/>
          <a:lstStyle/>
          <a:p>
            <a:r>
              <a:rPr lang="de-DE" dirty="0"/>
              <a:t>Design</a:t>
            </a:r>
          </a:p>
        </p:txBody>
      </p:sp>
      <p:sp>
        <p:nvSpPr>
          <p:cNvPr id="3" name="Textplatzhalter 2">
            <a:extLst>
              <a:ext uri="{FF2B5EF4-FFF2-40B4-BE49-F238E27FC236}">
                <a16:creationId xmlns:a16="http://schemas.microsoft.com/office/drawing/2014/main" id="{BD0ABA65-7F51-572B-6BDB-2A8B47125D4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442224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78BAC-484F-F266-172A-15651127B62C}"/>
              </a:ext>
            </a:extLst>
          </p:cNvPr>
          <p:cNvSpPr>
            <a:spLocks noGrp="1"/>
          </p:cNvSpPr>
          <p:nvPr>
            <p:ph type="title"/>
          </p:nvPr>
        </p:nvSpPr>
        <p:spPr>
          <a:xfrm>
            <a:off x="0" y="0"/>
            <a:ext cx="12192000" cy="815787"/>
          </a:xfrm>
          <a:solidFill>
            <a:schemeClr val="accent6">
              <a:lumMod val="60000"/>
              <a:lumOff val="40000"/>
            </a:schemeClr>
          </a:solidFill>
        </p:spPr>
        <p:txBody>
          <a:bodyPr/>
          <a:lstStyle/>
          <a:p>
            <a:r>
              <a:rPr lang="de-DE" dirty="0"/>
              <a:t>                       Moodboard</a:t>
            </a:r>
          </a:p>
        </p:txBody>
      </p:sp>
      <p:grpSp>
        <p:nvGrpSpPr>
          <p:cNvPr id="12" name="Gruppieren 11">
            <a:extLst>
              <a:ext uri="{FF2B5EF4-FFF2-40B4-BE49-F238E27FC236}">
                <a16:creationId xmlns:a16="http://schemas.microsoft.com/office/drawing/2014/main" id="{1074556C-3CC4-4280-5880-8D1D22935C45}"/>
              </a:ext>
            </a:extLst>
          </p:cNvPr>
          <p:cNvGrpSpPr/>
          <p:nvPr/>
        </p:nvGrpSpPr>
        <p:grpSpPr>
          <a:xfrm>
            <a:off x="643731" y="960093"/>
            <a:ext cx="10904538" cy="5465763"/>
            <a:chOff x="1048052" y="1272609"/>
            <a:chExt cx="10904538" cy="5465763"/>
          </a:xfrm>
        </p:grpSpPr>
        <p:pic>
          <p:nvPicPr>
            <p:cNvPr id="3" name="Grafik 2" descr="Ein Bild, das Baum, Gras, draußen, Pflanze enthält.&#10;&#10;Automatisch generierte Beschreibung">
              <a:extLst>
                <a:ext uri="{FF2B5EF4-FFF2-40B4-BE49-F238E27FC236}">
                  <a16:creationId xmlns:a16="http://schemas.microsoft.com/office/drawing/2014/main" id="{C2190523-219E-68DF-4426-7FCDFE0A1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052" y="1272609"/>
              <a:ext cx="3179763" cy="2090738"/>
            </a:xfrm>
            <a:prstGeom prst="rect">
              <a:avLst/>
            </a:prstGeom>
          </p:spPr>
        </p:pic>
        <p:pic>
          <p:nvPicPr>
            <p:cNvPr id="5" name="Grafik 4">
              <a:extLst>
                <a:ext uri="{FF2B5EF4-FFF2-40B4-BE49-F238E27FC236}">
                  <a16:creationId xmlns:a16="http://schemas.microsoft.com/office/drawing/2014/main" id="{83EB7B1A-9918-E735-524B-77B2FEA06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052" y="3439547"/>
              <a:ext cx="3179763" cy="1343025"/>
            </a:xfrm>
            <a:prstGeom prst="rect">
              <a:avLst/>
            </a:prstGeom>
          </p:spPr>
        </p:pic>
        <p:pic>
          <p:nvPicPr>
            <p:cNvPr id="6" name="Grafik 5">
              <a:extLst>
                <a:ext uri="{FF2B5EF4-FFF2-40B4-BE49-F238E27FC236}">
                  <a16:creationId xmlns:a16="http://schemas.microsoft.com/office/drawing/2014/main" id="{840E6537-C81A-D20D-D846-9A0D0825A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427" y="1272609"/>
              <a:ext cx="7650163" cy="3506788"/>
            </a:xfrm>
            <a:prstGeom prst="rect">
              <a:avLst/>
            </a:prstGeom>
          </p:spPr>
        </p:pic>
        <p:pic>
          <p:nvPicPr>
            <p:cNvPr id="7" name="Grafik 6">
              <a:extLst>
                <a:ext uri="{FF2B5EF4-FFF2-40B4-BE49-F238E27FC236}">
                  <a16:creationId xmlns:a16="http://schemas.microsoft.com/office/drawing/2014/main" id="{91C21042-FC22-F2F7-D557-A626E9AAE4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052" y="4854009"/>
              <a:ext cx="1927225" cy="1884363"/>
            </a:xfrm>
            <a:prstGeom prst="rect">
              <a:avLst/>
            </a:prstGeom>
          </p:spPr>
        </p:pic>
        <p:pic>
          <p:nvPicPr>
            <p:cNvPr id="8" name="Grafik 7" descr="Ein Bild, das Kalender enthält.&#10;&#10;Automatisch generierte Beschreibung">
              <a:extLst>
                <a:ext uri="{FF2B5EF4-FFF2-40B4-BE49-F238E27FC236}">
                  <a16:creationId xmlns:a16="http://schemas.microsoft.com/office/drawing/2014/main" id="{D78FB59E-FFE8-6E94-B6AF-142F4E2665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9889" y="4854009"/>
              <a:ext cx="1884363" cy="1884363"/>
            </a:xfrm>
            <a:prstGeom prst="rect">
              <a:avLst/>
            </a:prstGeom>
          </p:spPr>
        </p:pic>
        <p:pic>
          <p:nvPicPr>
            <p:cNvPr id="9" name="Grafik 8">
              <a:extLst>
                <a:ext uri="{FF2B5EF4-FFF2-40B4-BE49-F238E27FC236}">
                  <a16:creationId xmlns:a16="http://schemas.microsoft.com/office/drawing/2014/main" id="{31842FA0-521A-DF27-77FE-60BF6104F4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7277" y="4854009"/>
              <a:ext cx="1392238" cy="1884363"/>
            </a:xfrm>
            <a:prstGeom prst="rect">
              <a:avLst/>
            </a:prstGeom>
          </p:spPr>
        </p:pic>
        <p:pic>
          <p:nvPicPr>
            <p:cNvPr id="10" name="Grafik 9" descr="Ein Bild, das Im Haus, Fenster, mehrere enthält.&#10;&#10;Automatisch generierte Beschreibung">
              <a:extLst>
                <a:ext uri="{FF2B5EF4-FFF2-40B4-BE49-F238E27FC236}">
                  <a16:creationId xmlns:a16="http://schemas.microsoft.com/office/drawing/2014/main" id="{D5CD3023-FAE0-9E18-526D-1BE7E7DC08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4127" y="4854009"/>
              <a:ext cx="2867025" cy="1884363"/>
            </a:xfrm>
            <a:prstGeom prst="rect">
              <a:avLst/>
            </a:prstGeom>
          </p:spPr>
        </p:pic>
        <p:pic>
          <p:nvPicPr>
            <p:cNvPr id="11" name="Grafik 10" descr="Ein Bild, das Person, Pflanze, Frosch enthält.&#10;&#10;Automatisch generierte Beschreibung">
              <a:extLst>
                <a:ext uri="{FF2B5EF4-FFF2-40B4-BE49-F238E27FC236}">
                  <a16:creationId xmlns:a16="http://schemas.microsoft.com/office/drawing/2014/main" id="{BED9D4A4-C701-9376-7579-3D49D6FD99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4177" y="4854009"/>
              <a:ext cx="2538413" cy="1884363"/>
            </a:xfrm>
            <a:prstGeom prst="rect">
              <a:avLst/>
            </a:prstGeom>
          </p:spPr>
        </p:pic>
      </p:grpSp>
    </p:spTree>
    <p:extLst>
      <p:ext uri="{BB962C8B-B14F-4D97-AF65-F5344CB8AC3E}">
        <p14:creationId xmlns:p14="http://schemas.microsoft.com/office/powerpoint/2010/main" val="422868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78BAC-484F-F266-172A-15651127B62C}"/>
              </a:ext>
            </a:extLst>
          </p:cNvPr>
          <p:cNvSpPr>
            <a:spLocks noGrp="1"/>
          </p:cNvSpPr>
          <p:nvPr>
            <p:ph type="title"/>
          </p:nvPr>
        </p:nvSpPr>
        <p:spPr>
          <a:xfrm>
            <a:off x="0" y="0"/>
            <a:ext cx="12192000" cy="815787"/>
          </a:xfrm>
          <a:solidFill>
            <a:schemeClr val="accent6">
              <a:lumMod val="60000"/>
              <a:lumOff val="40000"/>
            </a:schemeClr>
          </a:solidFill>
        </p:spPr>
        <p:txBody>
          <a:bodyPr/>
          <a:lstStyle/>
          <a:p>
            <a:r>
              <a:rPr lang="de-DE" dirty="0"/>
              <a:t>                       Style </a:t>
            </a:r>
            <a:r>
              <a:rPr lang="de-DE" dirty="0" err="1"/>
              <a:t>Tile</a:t>
            </a:r>
            <a:endParaRPr lang="de-DE" dirty="0"/>
          </a:p>
        </p:txBody>
      </p:sp>
      <p:pic>
        <p:nvPicPr>
          <p:cNvPr id="4" name="Grafik 3">
            <a:extLst>
              <a:ext uri="{FF2B5EF4-FFF2-40B4-BE49-F238E27FC236}">
                <a16:creationId xmlns:a16="http://schemas.microsoft.com/office/drawing/2014/main" id="{2AB8DF29-A355-7A84-A483-1D160A38DADF}"/>
              </a:ext>
            </a:extLst>
          </p:cNvPr>
          <p:cNvPicPr>
            <a:picLocks noChangeAspect="1"/>
          </p:cNvPicPr>
          <p:nvPr/>
        </p:nvPicPr>
        <p:blipFill rotWithShape="1">
          <a:blip r:embed="rId2"/>
          <a:srcRect t="21088" r="21838" b="8435"/>
          <a:stretch/>
        </p:blipFill>
        <p:spPr>
          <a:xfrm>
            <a:off x="0" y="2204564"/>
            <a:ext cx="7132412" cy="3617502"/>
          </a:xfrm>
          <a:prstGeom prst="rect">
            <a:avLst/>
          </a:prstGeom>
        </p:spPr>
      </p:pic>
      <p:pic>
        <p:nvPicPr>
          <p:cNvPr id="19" name="Inhaltsplatzhalter 4">
            <a:extLst>
              <a:ext uri="{FF2B5EF4-FFF2-40B4-BE49-F238E27FC236}">
                <a16:creationId xmlns:a16="http://schemas.microsoft.com/office/drawing/2014/main" id="{3A234414-E1C6-6463-C752-A8E5BC7B65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4904" y="0"/>
            <a:ext cx="2003992" cy="2003992"/>
          </a:xfrm>
        </p:spPr>
      </p:pic>
      <p:pic>
        <p:nvPicPr>
          <p:cNvPr id="21" name="Grafik 20">
            <a:extLst>
              <a:ext uri="{FF2B5EF4-FFF2-40B4-BE49-F238E27FC236}">
                <a16:creationId xmlns:a16="http://schemas.microsoft.com/office/drawing/2014/main" id="{D5179053-B2D7-0084-1056-80B51441AE18}"/>
              </a:ext>
            </a:extLst>
          </p:cNvPr>
          <p:cNvPicPr>
            <a:picLocks noChangeAspect="1"/>
          </p:cNvPicPr>
          <p:nvPr/>
        </p:nvPicPr>
        <p:blipFill rotWithShape="1">
          <a:blip r:embed="rId4"/>
          <a:srcRect t="22448" r="73797" b="27932"/>
          <a:stretch/>
        </p:blipFill>
        <p:spPr>
          <a:xfrm>
            <a:off x="7847636" y="1948115"/>
            <a:ext cx="3877519" cy="4130400"/>
          </a:xfrm>
          <a:prstGeom prst="rect">
            <a:avLst/>
          </a:prstGeom>
        </p:spPr>
      </p:pic>
    </p:spTree>
    <p:extLst>
      <p:ext uri="{BB962C8B-B14F-4D97-AF65-F5344CB8AC3E}">
        <p14:creationId xmlns:p14="http://schemas.microsoft.com/office/powerpoint/2010/main" val="1886369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66995-E79B-3E1A-597F-3DC0B78AADEF}"/>
              </a:ext>
            </a:extLst>
          </p:cNvPr>
          <p:cNvSpPr>
            <a:spLocks noGrp="1"/>
          </p:cNvSpPr>
          <p:nvPr>
            <p:ph type="title"/>
          </p:nvPr>
        </p:nvSpPr>
        <p:spPr/>
        <p:txBody>
          <a:bodyPr/>
          <a:lstStyle/>
          <a:p>
            <a:r>
              <a:rPr lang="de-DE" dirty="0"/>
              <a:t>Navigation</a:t>
            </a:r>
          </a:p>
        </p:txBody>
      </p:sp>
      <p:sp>
        <p:nvSpPr>
          <p:cNvPr id="3" name="Textplatzhalter 2">
            <a:extLst>
              <a:ext uri="{FF2B5EF4-FFF2-40B4-BE49-F238E27FC236}">
                <a16:creationId xmlns:a16="http://schemas.microsoft.com/office/drawing/2014/main" id="{BD0ABA65-7F51-572B-6BDB-2A8B47125D4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28964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78BAC-484F-F266-172A-15651127B62C}"/>
              </a:ext>
            </a:extLst>
          </p:cNvPr>
          <p:cNvSpPr>
            <a:spLocks noGrp="1"/>
          </p:cNvSpPr>
          <p:nvPr>
            <p:ph type="title"/>
          </p:nvPr>
        </p:nvSpPr>
        <p:spPr>
          <a:xfrm>
            <a:off x="0" y="0"/>
            <a:ext cx="12192000" cy="815787"/>
          </a:xfrm>
          <a:solidFill>
            <a:schemeClr val="accent6">
              <a:lumMod val="60000"/>
              <a:lumOff val="40000"/>
            </a:schemeClr>
          </a:solidFill>
        </p:spPr>
        <p:txBody>
          <a:bodyPr/>
          <a:lstStyle/>
          <a:p>
            <a:r>
              <a:rPr lang="de-DE" dirty="0"/>
              <a:t>                       Site-</a:t>
            </a:r>
            <a:r>
              <a:rPr lang="de-DE" dirty="0" err="1"/>
              <a:t>Map</a:t>
            </a:r>
            <a:endParaRPr lang="de-DE" dirty="0"/>
          </a:p>
        </p:txBody>
      </p:sp>
      <p:pic>
        <p:nvPicPr>
          <p:cNvPr id="19" name="Inhaltsplatzhalter 4">
            <a:extLst>
              <a:ext uri="{FF2B5EF4-FFF2-40B4-BE49-F238E27FC236}">
                <a16:creationId xmlns:a16="http://schemas.microsoft.com/office/drawing/2014/main" id="{3A234414-E1C6-6463-C752-A8E5BC7B65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904" y="0"/>
            <a:ext cx="2003992" cy="2003992"/>
          </a:xfrm>
        </p:spPr>
      </p:pic>
      <p:pic>
        <p:nvPicPr>
          <p:cNvPr id="1030" name="Picture 6">
            <a:extLst>
              <a:ext uri="{FF2B5EF4-FFF2-40B4-BE49-F238E27FC236}">
                <a16:creationId xmlns:a16="http://schemas.microsoft.com/office/drawing/2014/main" id="{ABC541DC-2A31-AFE1-DF02-15A3602E8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722" y="1681961"/>
            <a:ext cx="9529278" cy="484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437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03B428-CF4C-BAAF-70EE-F2149ECDFCC3}"/>
              </a:ext>
            </a:extLst>
          </p:cNvPr>
          <p:cNvSpPr>
            <a:spLocks noGrp="1"/>
          </p:cNvSpPr>
          <p:nvPr>
            <p:ph type="title"/>
          </p:nvPr>
        </p:nvSpPr>
        <p:spPr/>
        <p:txBody>
          <a:bodyPr/>
          <a:lstStyle/>
          <a:p>
            <a:r>
              <a:rPr lang="de-DE" dirty="0"/>
              <a:t>1. Projektziele</a:t>
            </a:r>
          </a:p>
        </p:txBody>
      </p:sp>
      <p:sp>
        <p:nvSpPr>
          <p:cNvPr id="3" name="Inhaltsplatzhalter 2">
            <a:extLst>
              <a:ext uri="{FF2B5EF4-FFF2-40B4-BE49-F238E27FC236}">
                <a16:creationId xmlns:a16="http://schemas.microsoft.com/office/drawing/2014/main" id="{CD3FFF6C-50C7-73CA-03CB-6592FB64941E}"/>
              </a:ext>
            </a:extLst>
          </p:cNvPr>
          <p:cNvSpPr>
            <a:spLocks noGrp="1"/>
          </p:cNvSpPr>
          <p:nvPr>
            <p:ph idx="1"/>
          </p:nvPr>
        </p:nvSpPr>
        <p:spPr/>
        <p:txBody>
          <a:bodyPr/>
          <a:lstStyle/>
          <a:p>
            <a:r>
              <a:rPr lang="de-DE" dirty="0"/>
              <a:t>Durch einen unübersichtlichen Supplementmarkt im Sport wollen wir eine einheitliche übersichtliche Plattform für nachhaltige Nahrungsergänzungsmittel schaffen.</a:t>
            </a:r>
          </a:p>
          <a:p>
            <a:r>
              <a:rPr lang="de-DE" dirty="0"/>
              <a:t>Wenige Personen achten auf ihre Vitalstoffwerte, weshalb wir Aufklärung mit einem speziellen Produktspektrum bieten.</a:t>
            </a:r>
          </a:p>
          <a:p>
            <a:r>
              <a:rPr lang="de-DE" dirty="0"/>
              <a:t>Vitalstoffe sind speziell für höhere Generationen wichtig. Deshalb bieten wir diese gebündelt auf einer nutzerfreundlichen Plattform an.</a:t>
            </a:r>
          </a:p>
          <a:p>
            <a:r>
              <a:rPr lang="de-DE" dirty="0"/>
              <a:t>Nachhaltigkeit ist heutzutage ein wesentliches Thema. Durch transparente Produktbeschreibungen ist die Herkunft unseres Angebots stets nachvollziehbar.</a:t>
            </a:r>
          </a:p>
          <a:p>
            <a:endParaRPr lang="de-DE" dirty="0"/>
          </a:p>
        </p:txBody>
      </p:sp>
    </p:spTree>
    <p:extLst>
      <p:ext uri="{BB962C8B-B14F-4D97-AF65-F5344CB8AC3E}">
        <p14:creationId xmlns:p14="http://schemas.microsoft.com/office/powerpoint/2010/main" val="2710709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9CA43-FA42-E8B2-EF0E-B4362612E44B}"/>
              </a:ext>
            </a:extLst>
          </p:cNvPr>
          <p:cNvSpPr>
            <a:spLocks noGrp="1"/>
          </p:cNvSpPr>
          <p:nvPr>
            <p:ph type="title"/>
          </p:nvPr>
        </p:nvSpPr>
        <p:spPr/>
        <p:txBody>
          <a:bodyPr/>
          <a:lstStyle/>
          <a:p>
            <a:r>
              <a:rPr lang="de-DE" dirty="0"/>
              <a:t>Use-Case typ INFO</a:t>
            </a:r>
          </a:p>
        </p:txBody>
      </p:sp>
      <p:sp>
        <p:nvSpPr>
          <p:cNvPr id="3" name="Textplatzhalter 2">
            <a:extLst>
              <a:ext uri="{FF2B5EF4-FFF2-40B4-BE49-F238E27FC236}">
                <a16:creationId xmlns:a16="http://schemas.microsoft.com/office/drawing/2014/main" id="{5B4C7463-CB37-C88B-5B30-4E7639F68C2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972736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2507EAD-67E6-5DA9-4931-A16DD916EAEB}"/>
              </a:ext>
            </a:extLst>
          </p:cNvPr>
          <p:cNvSpPr/>
          <p:nvPr/>
        </p:nvSpPr>
        <p:spPr>
          <a:xfrm>
            <a:off x="838199" y="3130812"/>
            <a:ext cx="10515599" cy="669461"/>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0762D398-DFF4-2EBE-613F-719336AEB4B8}"/>
              </a:ext>
            </a:extLst>
          </p:cNvPr>
          <p:cNvSpPr/>
          <p:nvPr/>
        </p:nvSpPr>
        <p:spPr>
          <a:xfrm>
            <a:off x="838199" y="423834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365AAA7-1A56-EB7C-C9C2-49BCF520CA83}"/>
              </a:ext>
            </a:extLst>
          </p:cNvPr>
          <p:cNvSpPr/>
          <p:nvPr/>
        </p:nvSpPr>
        <p:spPr>
          <a:xfrm>
            <a:off x="838198" y="5095752"/>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09D6114-94ED-608C-6B91-F0C4EC26BBF7}"/>
              </a:ext>
            </a:extLst>
          </p:cNvPr>
          <p:cNvSpPr/>
          <p:nvPr/>
        </p:nvSpPr>
        <p:spPr>
          <a:xfrm>
            <a:off x="838200" y="225681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427C6D4-CD5A-AC20-5CD0-CC65CE66C6EE}"/>
              </a:ext>
            </a:extLst>
          </p:cNvPr>
          <p:cNvSpPr>
            <a:spLocks noGrp="1"/>
          </p:cNvSpPr>
          <p:nvPr>
            <p:ph type="title"/>
          </p:nvPr>
        </p:nvSpPr>
        <p:spPr>
          <a:xfrm>
            <a:off x="838200" y="365125"/>
            <a:ext cx="10945238" cy="1325563"/>
          </a:xfrm>
        </p:spPr>
        <p:txBody>
          <a:bodyPr/>
          <a:lstStyle/>
          <a:p>
            <a:r>
              <a:rPr lang="de-DE" dirty="0"/>
              <a:t>4.3. Use-Case-Spezifikation: geringer Detailgrad</a:t>
            </a:r>
          </a:p>
        </p:txBody>
      </p:sp>
      <p:sp>
        <p:nvSpPr>
          <p:cNvPr id="3" name="Inhaltsplatzhalter 2">
            <a:extLst>
              <a:ext uri="{FF2B5EF4-FFF2-40B4-BE49-F238E27FC236}">
                <a16:creationId xmlns:a16="http://schemas.microsoft.com/office/drawing/2014/main" id="{0426B9FE-8EC5-4ADB-B44E-AC99EBD985EB}"/>
              </a:ext>
            </a:extLst>
          </p:cNvPr>
          <p:cNvSpPr>
            <a:spLocks noGrp="1"/>
          </p:cNvSpPr>
          <p:nvPr>
            <p:ph idx="1"/>
          </p:nvPr>
        </p:nvSpPr>
        <p:spPr>
          <a:xfrm>
            <a:off x="838200" y="1825624"/>
            <a:ext cx="10515599" cy="4451959"/>
          </a:xfrm>
        </p:spPr>
        <p:txBody>
          <a:bodyPr>
            <a:normAutofit/>
          </a:bodyPr>
          <a:lstStyle/>
          <a:p>
            <a:pPr marL="0" indent="0">
              <a:buNone/>
            </a:pPr>
            <a:r>
              <a:rPr lang="de-DE" sz="2400" b="1" dirty="0"/>
              <a:t>Name:</a:t>
            </a:r>
          </a:p>
          <a:p>
            <a:pPr marL="0" indent="0">
              <a:buNone/>
            </a:pPr>
            <a:r>
              <a:rPr lang="de-DE" sz="2000" dirty="0"/>
              <a:t>Firmenportfolio anzeigen</a:t>
            </a:r>
          </a:p>
          <a:p>
            <a:pPr marL="0" indent="0">
              <a:buNone/>
            </a:pPr>
            <a:r>
              <a:rPr lang="de-DE" sz="2400" b="1" dirty="0"/>
              <a:t>Zusammenfassung:</a:t>
            </a:r>
          </a:p>
          <a:p>
            <a:pPr marL="0" indent="0">
              <a:buNone/>
            </a:pPr>
            <a:r>
              <a:rPr lang="de-DE" sz="2000" dirty="0"/>
              <a:t>Um einem Besucher einen Eindruck zu verschaffen wird ihm ein kurzer beschreibender Text über uns angezeigt. Dieser erscheint nur bei seinem ersten Besuch.</a:t>
            </a:r>
          </a:p>
          <a:p>
            <a:pPr marL="0" indent="0">
              <a:buNone/>
            </a:pPr>
            <a:r>
              <a:rPr lang="de-DE" sz="2400" b="1" dirty="0"/>
              <a:t>Akteur:</a:t>
            </a:r>
          </a:p>
          <a:p>
            <a:pPr marL="0" indent="0">
              <a:buNone/>
            </a:pPr>
            <a:r>
              <a:rPr lang="de-DE" sz="2000" dirty="0"/>
              <a:t>Seitenbesucher</a:t>
            </a:r>
          </a:p>
          <a:p>
            <a:pPr marL="0" indent="0">
              <a:buNone/>
            </a:pPr>
            <a:r>
              <a:rPr lang="de-DE" sz="2400" b="1" dirty="0"/>
              <a:t>Auslösendes Ereignis:</a:t>
            </a:r>
          </a:p>
          <a:p>
            <a:pPr marL="0" indent="0">
              <a:buNone/>
            </a:pPr>
            <a:r>
              <a:rPr lang="de-DE" sz="2000" dirty="0"/>
              <a:t>Erster Aufruf der Webseite.</a:t>
            </a:r>
          </a:p>
          <a:p>
            <a:pPr marL="0" indent="0">
              <a:buNone/>
            </a:pPr>
            <a:endParaRPr lang="de-DE" dirty="0"/>
          </a:p>
        </p:txBody>
      </p:sp>
    </p:spTree>
    <p:extLst>
      <p:ext uri="{BB962C8B-B14F-4D97-AF65-F5344CB8AC3E}">
        <p14:creationId xmlns:p14="http://schemas.microsoft.com/office/powerpoint/2010/main" val="90405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2507EAD-67E6-5DA9-4931-A16DD916EAEB}"/>
              </a:ext>
            </a:extLst>
          </p:cNvPr>
          <p:cNvSpPr/>
          <p:nvPr/>
        </p:nvSpPr>
        <p:spPr>
          <a:xfrm>
            <a:off x="838199" y="3130812"/>
            <a:ext cx="10515599" cy="669461"/>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0762D398-DFF4-2EBE-613F-719336AEB4B8}"/>
              </a:ext>
            </a:extLst>
          </p:cNvPr>
          <p:cNvSpPr/>
          <p:nvPr/>
        </p:nvSpPr>
        <p:spPr>
          <a:xfrm>
            <a:off x="838199" y="423834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365AAA7-1A56-EB7C-C9C2-49BCF520CA83}"/>
              </a:ext>
            </a:extLst>
          </p:cNvPr>
          <p:cNvSpPr/>
          <p:nvPr/>
        </p:nvSpPr>
        <p:spPr>
          <a:xfrm>
            <a:off x="838198" y="5095751"/>
            <a:ext cx="10515599" cy="669461"/>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09D6114-94ED-608C-6B91-F0C4EC26BBF7}"/>
              </a:ext>
            </a:extLst>
          </p:cNvPr>
          <p:cNvSpPr/>
          <p:nvPr/>
        </p:nvSpPr>
        <p:spPr>
          <a:xfrm>
            <a:off x="838200" y="225681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427C6D4-CD5A-AC20-5CD0-CC65CE66C6EE}"/>
              </a:ext>
            </a:extLst>
          </p:cNvPr>
          <p:cNvSpPr>
            <a:spLocks noGrp="1"/>
          </p:cNvSpPr>
          <p:nvPr>
            <p:ph type="title"/>
          </p:nvPr>
        </p:nvSpPr>
        <p:spPr>
          <a:xfrm>
            <a:off x="838200" y="365125"/>
            <a:ext cx="10945238" cy="1325563"/>
          </a:xfrm>
        </p:spPr>
        <p:txBody>
          <a:bodyPr/>
          <a:lstStyle/>
          <a:p>
            <a:r>
              <a:rPr lang="de-DE" dirty="0"/>
              <a:t>4.3. Use-Case-Spezifikation: geringer Detailgrad</a:t>
            </a:r>
          </a:p>
        </p:txBody>
      </p:sp>
      <p:sp>
        <p:nvSpPr>
          <p:cNvPr id="3" name="Inhaltsplatzhalter 2">
            <a:extLst>
              <a:ext uri="{FF2B5EF4-FFF2-40B4-BE49-F238E27FC236}">
                <a16:creationId xmlns:a16="http://schemas.microsoft.com/office/drawing/2014/main" id="{0426B9FE-8EC5-4ADB-B44E-AC99EBD985EB}"/>
              </a:ext>
            </a:extLst>
          </p:cNvPr>
          <p:cNvSpPr>
            <a:spLocks noGrp="1"/>
          </p:cNvSpPr>
          <p:nvPr>
            <p:ph idx="1"/>
          </p:nvPr>
        </p:nvSpPr>
        <p:spPr>
          <a:xfrm>
            <a:off x="838200" y="1825624"/>
            <a:ext cx="10515599" cy="4879976"/>
          </a:xfrm>
        </p:spPr>
        <p:txBody>
          <a:bodyPr>
            <a:normAutofit/>
          </a:bodyPr>
          <a:lstStyle/>
          <a:p>
            <a:pPr marL="0" indent="0">
              <a:buNone/>
            </a:pPr>
            <a:r>
              <a:rPr lang="de-DE" sz="2400" b="1" dirty="0"/>
              <a:t>Eingaben:</a:t>
            </a:r>
          </a:p>
          <a:p>
            <a:pPr marL="0" indent="0">
              <a:buNone/>
            </a:pPr>
            <a:r>
              <a:rPr lang="de-DE" sz="2000" dirty="0"/>
              <a:t>Startseite der Webapplikation wird aufgerufen</a:t>
            </a:r>
          </a:p>
          <a:p>
            <a:pPr marL="0" indent="0">
              <a:buNone/>
            </a:pPr>
            <a:r>
              <a:rPr lang="de-DE" sz="2400" b="1" dirty="0"/>
              <a:t>Vorbedingungen:</a:t>
            </a:r>
          </a:p>
          <a:p>
            <a:pPr marL="0" indent="0">
              <a:buNone/>
            </a:pPr>
            <a:r>
              <a:rPr lang="de-DE" sz="2000" dirty="0"/>
              <a:t>Ein aufrufender Nutzer ist noch nicht registriert und wird durch die Webseite als Besucher eingestuft. Er befindet sich auf der Startseite der Webapplikation.</a:t>
            </a:r>
          </a:p>
          <a:p>
            <a:pPr marL="0" indent="0">
              <a:buNone/>
            </a:pPr>
            <a:r>
              <a:rPr lang="de-DE" sz="2400" b="1" dirty="0"/>
              <a:t>Ablauf:</a:t>
            </a:r>
          </a:p>
          <a:p>
            <a:pPr marL="0" indent="0">
              <a:buNone/>
            </a:pPr>
            <a:r>
              <a:rPr lang="de-DE" sz="2000" dirty="0"/>
              <a:t>Besucher gibt URL ein -&gt; Webseite erkennt User als Besucher -&gt; Initiale Startseite wird aufgerufen</a:t>
            </a:r>
          </a:p>
          <a:p>
            <a:pPr marL="0" indent="0">
              <a:buNone/>
            </a:pPr>
            <a:r>
              <a:rPr lang="de-DE" sz="2400" b="1" dirty="0"/>
              <a:t>Ausnahmen:</a:t>
            </a:r>
          </a:p>
          <a:p>
            <a:pPr marL="0" indent="0">
              <a:buNone/>
            </a:pPr>
            <a:r>
              <a:rPr lang="de-DE" sz="2000" dirty="0"/>
              <a:t>Registrierter Benutzer wird nicht von der Webseite erkannt und bekommt den Starttext gezeigt (gelöschte </a:t>
            </a:r>
            <a:r>
              <a:rPr lang="de-DE" sz="2000" dirty="0" err="1"/>
              <a:t>Cockies</a:t>
            </a:r>
            <a:r>
              <a:rPr lang="de-DE" sz="2000" dirty="0"/>
              <a:t>)</a:t>
            </a:r>
          </a:p>
          <a:p>
            <a:pPr marL="0" indent="0">
              <a:buNone/>
            </a:pPr>
            <a:r>
              <a:rPr lang="de-DE" sz="2400" b="1" dirty="0"/>
              <a:t>Ausgaben / Nachbedingungen:</a:t>
            </a:r>
          </a:p>
        </p:txBody>
      </p:sp>
      <p:sp>
        <p:nvSpPr>
          <p:cNvPr id="5" name="Rechteck 4">
            <a:extLst>
              <a:ext uri="{FF2B5EF4-FFF2-40B4-BE49-F238E27FC236}">
                <a16:creationId xmlns:a16="http://schemas.microsoft.com/office/drawing/2014/main" id="{DC20F736-0D42-5F24-F497-005F2BAB76B7}"/>
              </a:ext>
            </a:extLst>
          </p:cNvPr>
          <p:cNvSpPr/>
          <p:nvPr/>
        </p:nvSpPr>
        <p:spPr>
          <a:xfrm>
            <a:off x="838197" y="6279968"/>
            <a:ext cx="10515599" cy="425814"/>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de-DE" sz="2000" dirty="0">
                <a:solidFill>
                  <a:schemeClr val="tx1"/>
                </a:solidFill>
              </a:rPr>
              <a:t>Nach erfolgreicher Registrierung wird der Starttext nicht mehr angezeigt</a:t>
            </a:r>
          </a:p>
        </p:txBody>
      </p:sp>
    </p:spTree>
    <p:extLst>
      <p:ext uri="{BB962C8B-B14F-4D97-AF65-F5344CB8AC3E}">
        <p14:creationId xmlns:p14="http://schemas.microsoft.com/office/powerpoint/2010/main" val="3659895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78BAC-484F-F266-172A-15651127B62C}"/>
              </a:ext>
            </a:extLst>
          </p:cNvPr>
          <p:cNvSpPr>
            <a:spLocks noGrp="1"/>
          </p:cNvSpPr>
          <p:nvPr>
            <p:ph type="title"/>
          </p:nvPr>
        </p:nvSpPr>
        <p:spPr>
          <a:xfrm>
            <a:off x="0" y="0"/>
            <a:ext cx="12192000" cy="815787"/>
          </a:xfrm>
          <a:solidFill>
            <a:schemeClr val="accent6">
              <a:lumMod val="60000"/>
              <a:lumOff val="40000"/>
            </a:schemeClr>
          </a:solidFill>
        </p:spPr>
        <p:txBody>
          <a:bodyPr/>
          <a:lstStyle/>
          <a:p>
            <a:r>
              <a:rPr lang="de-DE" dirty="0"/>
              <a:t>                       Page </a:t>
            </a:r>
            <a:r>
              <a:rPr lang="de-DE" dirty="0" err="1"/>
              <a:t>Structure</a:t>
            </a:r>
            <a:endParaRPr lang="de-DE" dirty="0"/>
          </a:p>
        </p:txBody>
      </p:sp>
      <p:pic>
        <p:nvPicPr>
          <p:cNvPr id="19" name="Inhaltsplatzhalter 4">
            <a:extLst>
              <a:ext uri="{FF2B5EF4-FFF2-40B4-BE49-F238E27FC236}">
                <a16:creationId xmlns:a16="http://schemas.microsoft.com/office/drawing/2014/main" id="{3A234414-E1C6-6463-C752-A8E5BC7B65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904" y="0"/>
            <a:ext cx="2003992" cy="2003992"/>
          </a:xfrm>
        </p:spPr>
      </p:pic>
      <p:sp>
        <p:nvSpPr>
          <p:cNvPr id="3" name="Inhaltsplatzhalter 2">
            <a:extLst>
              <a:ext uri="{FF2B5EF4-FFF2-40B4-BE49-F238E27FC236}">
                <a16:creationId xmlns:a16="http://schemas.microsoft.com/office/drawing/2014/main" id="{AE21EA55-AF74-94E7-A77A-96DDC8BC1601}"/>
              </a:ext>
            </a:extLst>
          </p:cNvPr>
          <p:cNvSpPr txBox="1">
            <a:spLocks/>
          </p:cNvSpPr>
          <p:nvPr/>
        </p:nvSpPr>
        <p:spPr>
          <a:xfrm>
            <a:off x="838200" y="213131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de-DE" dirty="0"/>
              <a:t>Information über unsere aktuelle Wochenaktion</a:t>
            </a:r>
          </a:p>
          <a:p>
            <a:pPr>
              <a:buFont typeface="Wingdings" panose="05000000000000000000" pitchFamily="2" charset="2"/>
              <a:buChar char="§"/>
            </a:pPr>
            <a:r>
              <a:rPr lang="de-DE" dirty="0"/>
              <a:t>Unsere Top-Produkte im Überblick</a:t>
            </a:r>
          </a:p>
          <a:p>
            <a:pPr>
              <a:buFont typeface="Wingdings" panose="05000000000000000000" pitchFamily="2" charset="2"/>
              <a:buChar char="§"/>
            </a:pPr>
            <a:r>
              <a:rPr lang="de-DE" dirty="0"/>
              <a:t>Unsere Neuheiten im Überblick</a:t>
            </a:r>
          </a:p>
          <a:p>
            <a:pPr>
              <a:buFont typeface="Wingdings" panose="05000000000000000000" pitchFamily="2" charset="2"/>
              <a:buChar char="§"/>
            </a:pPr>
            <a:r>
              <a:rPr lang="de-DE" dirty="0"/>
              <a:t>Startseiteninformationstext</a:t>
            </a:r>
          </a:p>
          <a:p>
            <a:pPr>
              <a:buFont typeface="Wingdings" panose="05000000000000000000" pitchFamily="2" charset="2"/>
              <a:buChar char="§"/>
            </a:pPr>
            <a:r>
              <a:rPr lang="de-DE" dirty="0"/>
              <a:t>Follow </a:t>
            </a:r>
            <a:r>
              <a:rPr lang="de-DE" dirty="0" err="1"/>
              <a:t>us</a:t>
            </a:r>
            <a:endParaRPr lang="de-DE" dirty="0"/>
          </a:p>
          <a:p>
            <a:pPr>
              <a:buFont typeface="Wingdings" panose="05000000000000000000" pitchFamily="2" charset="2"/>
              <a:buChar char="§"/>
            </a:pPr>
            <a:r>
              <a:rPr lang="de-DE" dirty="0"/>
              <a:t>Konto</a:t>
            </a:r>
          </a:p>
          <a:p>
            <a:pPr>
              <a:buFont typeface="Wingdings" panose="05000000000000000000" pitchFamily="2" charset="2"/>
              <a:buChar char="§"/>
            </a:pPr>
            <a:r>
              <a:rPr lang="de-DE" dirty="0"/>
              <a:t>Unternehmen Infos:</a:t>
            </a:r>
          </a:p>
          <a:p>
            <a:pPr lvl="1">
              <a:buFont typeface="Wingdings" panose="05000000000000000000" pitchFamily="2" charset="2"/>
              <a:buChar char="§"/>
            </a:pPr>
            <a:r>
              <a:rPr lang="de-DE" dirty="0"/>
              <a:t>Über uns</a:t>
            </a:r>
          </a:p>
          <a:p>
            <a:pPr lvl="1">
              <a:buFont typeface="Wingdings" panose="05000000000000000000" pitchFamily="2" charset="2"/>
              <a:buChar char="§"/>
            </a:pPr>
            <a:r>
              <a:rPr lang="de-DE" dirty="0"/>
              <a:t>Informationen der Herstellung</a:t>
            </a:r>
          </a:p>
          <a:p>
            <a:pPr lvl="1">
              <a:buFont typeface="Wingdings" panose="05000000000000000000" pitchFamily="2" charset="2"/>
              <a:buChar char="§"/>
            </a:pPr>
            <a:endParaRPr lang="de-DE" dirty="0"/>
          </a:p>
        </p:txBody>
      </p:sp>
    </p:spTree>
    <p:extLst>
      <p:ext uri="{BB962C8B-B14F-4D97-AF65-F5344CB8AC3E}">
        <p14:creationId xmlns:p14="http://schemas.microsoft.com/office/powerpoint/2010/main" val="1067315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78BAC-484F-F266-172A-15651127B62C}"/>
              </a:ext>
            </a:extLst>
          </p:cNvPr>
          <p:cNvSpPr>
            <a:spLocks noGrp="1"/>
          </p:cNvSpPr>
          <p:nvPr>
            <p:ph type="title"/>
          </p:nvPr>
        </p:nvSpPr>
        <p:spPr>
          <a:xfrm>
            <a:off x="0" y="0"/>
            <a:ext cx="12192000" cy="815787"/>
          </a:xfrm>
          <a:solidFill>
            <a:schemeClr val="accent6">
              <a:lumMod val="60000"/>
              <a:lumOff val="40000"/>
            </a:schemeClr>
          </a:solidFill>
        </p:spPr>
        <p:txBody>
          <a:bodyPr/>
          <a:lstStyle/>
          <a:p>
            <a:r>
              <a:rPr lang="de-DE" dirty="0"/>
              <a:t>                       Wichtigste Texte</a:t>
            </a:r>
          </a:p>
        </p:txBody>
      </p:sp>
      <p:pic>
        <p:nvPicPr>
          <p:cNvPr id="19" name="Inhaltsplatzhalter 4">
            <a:extLst>
              <a:ext uri="{FF2B5EF4-FFF2-40B4-BE49-F238E27FC236}">
                <a16:creationId xmlns:a16="http://schemas.microsoft.com/office/drawing/2014/main" id="{3A234414-E1C6-6463-C752-A8E5BC7B65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904" y="0"/>
            <a:ext cx="2003992" cy="2003992"/>
          </a:xfrm>
        </p:spPr>
      </p:pic>
      <p:sp>
        <p:nvSpPr>
          <p:cNvPr id="3" name="Inhaltsplatzhalter 2">
            <a:extLst>
              <a:ext uri="{FF2B5EF4-FFF2-40B4-BE49-F238E27FC236}">
                <a16:creationId xmlns:a16="http://schemas.microsoft.com/office/drawing/2014/main" id="{AE21EA55-AF74-94E7-A77A-96DDC8BC1601}"/>
              </a:ext>
            </a:extLst>
          </p:cNvPr>
          <p:cNvSpPr txBox="1">
            <a:spLocks/>
          </p:cNvSpPr>
          <p:nvPr/>
        </p:nvSpPr>
        <p:spPr>
          <a:xfrm>
            <a:off x="838200" y="2131317"/>
            <a:ext cx="10515600" cy="435133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3600" dirty="0"/>
              <a:t>Wer wir sind</a:t>
            </a:r>
          </a:p>
          <a:p>
            <a:pPr marL="0" indent="0">
              <a:buNone/>
            </a:pPr>
            <a:r>
              <a:rPr lang="de-DE" dirty="0"/>
              <a:t>Willkommen bei </a:t>
            </a:r>
            <a:r>
              <a:rPr lang="de-DE" dirty="0" err="1"/>
              <a:t>GreenVital</a:t>
            </a:r>
            <a:r>
              <a:rPr lang="de-DE" dirty="0"/>
              <a:t>, der Seite, die Ihnen alle nachhaltigen Produkte an einem Ort bietet! Wir sind stolz darauf, unseren Kunden eine breite Palette an Produkten anzubieten, die geprüfte nachhaltige und qualitativ hochwertige Herstellungsprozesse durchlaufen haben. Unser Ziel ist es, Sie fit und gesund zu halten, indem wir Ihnen die beste Auswahl an Produkten zur Verfügung stellen.</a:t>
            </a:r>
          </a:p>
          <a:p>
            <a:pPr marL="0" indent="0">
              <a:buNone/>
            </a:pPr>
            <a:r>
              <a:rPr lang="de-DE" dirty="0"/>
              <a:t>Wir legen großen Wert auf die Qualität unserer Nahrungsergänzungsmittel und führen tägliche Kontrollen durch, um sicherzustellen, dass sie von den einzelnen Herstellern den höchsten Standards entsprechen. Nur das Beste vom Besten wird unseren Kunden angeboten.</a:t>
            </a:r>
          </a:p>
          <a:p>
            <a:pPr marL="0" indent="0">
              <a:buNone/>
            </a:pPr>
            <a:r>
              <a:rPr lang="de-DE" dirty="0"/>
              <a:t>Unser breites Sortiment umfasst alles von Nahrungsergänzungsmitteln bis hin zu umweltfreundlichen Produkten. Unsere Produkte sind nicht nur gut für Sie, sondern auch für die Umwelt, da sie nachhaltig hergestellt werden.</a:t>
            </a:r>
          </a:p>
          <a:p>
            <a:pPr marL="0" indent="0">
              <a:buNone/>
            </a:pPr>
            <a:r>
              <a:rPr lang="de-DE" dirty="0"/>
              <a:t>Als Kunde von </a:t>
            </a:r>
            <a:r>
              <a:rPr lang="de-DE" dirty="0" err="1"/>
              <a:t>GreenVital</a:t>
            </a:r>
            <a:r>
              <a:rPr lang="de-DE" dirty="0"/>
              <a:t> können Sie sicher sein, dass Sie die besten Produkte erhalten, die es auf dem Markt gibt.</a:t>
            </a:r>
          </a:p>
          <a:p>
            <a:pPr marL="0" indent="0">
              <a:buNone/>
            </a:pPr>
            <a:r>
              <a:rPr lang="de-DE" dirty="0"/>
              <a:t>Wir sind stolz darauf, ein Teil Ihrer Gesundheitsreise zu sein und freuen uns darauf, Ihnen dabei zu helfen, das Beste aus sich herauszuholen. Vielen Dank, dass Sie sich für </a:t>
            </a:r>
            <a:r>
              <a:rPr lang="de-DE" dirty="0" err="1"/>
              <a:t>GreenVital</a:t>
            </a:r>
            <a:r>
              <a:rPr lang="de-DE" dirty="0"/>
              <a:t> entschieden haben.</a:t>
            </a:r>
          </a:p>
          <a:p>
            <a:pPr marL="0" indent="0">
              <a:buNone/>
            </a:pPr>
            <a:endParaRPr lang="de-DE" dirty="0"/>
          </a:p>
          <a:p>
            <a:pPr marL="0" indent="0">
              <a:buNone/>
            </a:pPr>
            <a:r>
              <a:rPr lang="de-DE" sz="3600" dirty="0"/>
              <a:t>PREMIUM ROHSTOFFE</a:t>
            </a:r>
          </a:p>
          <a:p>
            <a:pPr marL="0" indent="0">
              <a:buNone/>
            </a:pPr>
            <a:r>
              <a:rPr lang="de-DE" sz="3400" dirty="0"/>
              <a:t>Qualifiziertes Scouting</a:t>
            </a:r>
          </a:p>
          <a:p>
            <a:pPr marL="0" indent="0">
              <a:buNone/>
            </a:pPr>
            <a:r>
              <a:rPr lang="de-DE" dirty="0"/>
              <a:t>Wir wählen weltweit nur Lieferanten und Hersteller, die durch die Standards IFS Food, FSMA, BRC, GMP und FSSC 22000 die Sicherheit und Qualität der Rohstoffe garantieren.</a:t>
            </a:r>
          </a:p>
          <a:p>
            <a:pPr marL="0" indent="0">
              <a:buNone/>
            </a:pPr>
            <a:r>
              <a:rPr lang="de-DE" dirty="0"/>
              <a:t>Zusätzlich prüfen wir die eingehenden Rohstoffe sowohl durch unser hauseigenes Labor als auch durch externe akkreditierte Labore und entscheiden uns dann immer für die reinste und hochwertigste Qualität.</a:t>
            </a:r>
          </a:p>
        </p:txBody>
      </p:sp>
    </p:spTree>
    <p:extLst>
      <p:ext uri="{BB962C8B-B14F-4D97-AF65-F5344CB8AC3E}">
        <p14:creationId xmlns:p14="http://schemas.microsoft.com/office/powerpoint/2010/main" val="328139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78BAC-484F-F266-172A-15651127B62C}"/>
              </a:ext>
            </a:extLst>
          </p:cNvPr>
          <p:cNvSpPr>
            <a:spLocks noGrp="1"/>
          </p:cNvSpPr>
          <p:nvPr>
            <p:ph type="title"/>
          </p:nvPr>
        </p:nvSpPr>
        <p:spPr>
          <a:xfrm>
            <a:off x="0" y="0"/>
            <a:ext cx="12192000" cy="815787"/>
          </a:xfrm>
          <a:solidFill>
            <a:schemeClr val="accent6">
              <a:lumMod val="60000"/>
              <a:lumOff val="40000"/>
            </a:schemeClr>
          </a:solidFill>
        </p:spPr>
        <p:txBody>
          <a:bodyPr/>
          <a:lstStyle/>
          <a:p>
            <a:r>
              <a:rPr lang="de-DE" dirty="0"/>
              <a:t>                       Mobile Version</a:t>
            </a:r>
          </a:p>
        </p:txBody>
      </p:sp>
      <p:pic>
        <p:nvPicPr>
          <p:cNvPr id="19" name="Inhaltsplatzhalter 4">
            <a:extLst>
              <a:ext uri="{FF2B5EF4-FFF2-40B4-BE49-F238E27FC236}">
                <a16:creationId xmlns:a16="http://schemas.microsoft.com/office/drawing/2014/main" id="{3A234414-E1C6-6463-C752-A8E5BC7B65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904" y="0"/>
            <a:ext cx="2003992" cy="2003992"/>
          </a:xfrm>
        </p:spPr>
      </p:pic>
      <p:pic>
        <p:nvPicPr>
          <p:cNvPr id="4" name="Grafik 3">
            <a:extLst>
              <a:ext uri="{FF2B5EF4-FFF2-40B4-BE49-F238E27FC236}">
                <a16:creationId xmlns:a16="http://schemas.microsoft.com/office/drawing/2014/main" id="{D6886A3C-34FE-C4C2-7D1A-847C4C51F3FF}"/>
              </a:ext>
            </a:extLst>
          </p:cNvPr>
          <p:cNvPicPr>
            <a:picLocks noChangeAspect="1"/>
          </p:cNvPicPr>
          <p:nvPr/>
        </p:nvPicPr>
        <p:blipFill>
          <a:blip r:embed="rId3"/>
          <a:stretch>
            <a:fillRect/>
          </a:stretch>
        </p:blipFill>
        <p:spPr>
          <a:xfrm>
            <a:off x="4628878" y="902825"/>
            <a:ext cx="2666843" cy="5781554"/>
          </a:xfrm>
          <a:prstGeom prst="rect">
            <a:avLst/>
          </a:prstGeom>
        </p:spPr>
      </p:pic>
    </p:spTree>
    <p:extLst>
      <p:ext uri="{BB962C8B-B14F-4D97-AF65-F5344CB8AC3E}">
        <p14:creationId xmlns:p14="http://schemas.microsoft.com/office/powerpoint/2010/main" val="2030827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78BAC-484F-F266-172A-15651127B62C}"/>
              </a:ext>
            </a:extLst>
          </p:cNvPr>
          <p:cNvSpPr>
            <a:spLocks noGrp="1"/>
          </p:cNvSpPr>
          <p:nvPr>
            <p:ph type="title"/>
          </p:nvPr>
        </p:nvSpPr>
        <p:spPr>
          <a:xfrm>
            <a:off x="0" y="0"/>
            <a:ext cx="12192000" cy="815787"/>
          </a:xfrm>
          <a:solidFill>
            <a:schemeClr val="accent6">
              <a:lumMod val="60000"/>
              <a:lumOff val="40000"/>
            </a:schemeClr>
          </a:solidFill>
        </p:spPr>
        <p:txBody>
          <a:bodyPr/>
          <a:lstStyle/>
          <a:p>
            <a:r>
              <a:rPr lang="de-DE" dirty="0"/>
              <a:t>                       Desktop Version</a:t>
            </a:r>
          </a:p>
        </p:txBody>
      </p:sp>
      <p:pic>
        <p:nvPicPr>
          <p:cNvPr id="19" name="Inhaltsplatzhalter 4">
            <a:extLst>
              <a:ext uri="{FF2B5EF4-FFF2-40B4-BE49-F238E27FC236}">
                <a16:creationId xmlns:a16="http://schemas.microsoft.com/office/drawing/2014/main" id="{3A234414-E1C6-6463-C752-A8E5BC7B65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904" y="0"/>
            <a:ext cx="2003992" cy="2003992"/>
          </a:xfrm>
        </p:spPr>
      </p:pic>
      <p:pic>
        <p:nvPicPr>
          <p:cNvPr id="6" name="Grafik 5" descr="Ein Bild, das Website enthält.&#10;&#10;Automatisch generierte Beschreibung">
            <a:extLst>
              <a:ext uri="{FF2B5EF4-FFF2-40B4-BE49-F238E27FC236}">
                <a16:creationId xmlns:a16="http://schemas.microsoft.com/office/drawing/2014/main" id="{55857DCB-C244-7789-59DE-7B058760C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788" y="1121308"/>
            <a:ext cx="8681923" cy="5643250"/>
          </a:xfrm>
          <a:prstGeom prst="rect">
            <a:avLst/>
          </a:prstGeom>
        </p:spPr>
      </p:pic>
    </p:spTree>
    <p:extLst>
      <p:ext uri="{BB962C8B-B14F-4D97-AF65-F5344CB8AC3E}">
        <p14:creationId xmlns:p14="http://schemas.microsoft.com/office/powerpoint/2010/main" val="3949747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08EAE5-E625-E8E1-43E1-5C125F95F959}"/>
              </a:ext>
            </a:extLst>
          </p:cNvPr>
          <p:cNvSpPr>
            <a:spLocks noGrp="1"/>
          </p:cNvSpPr>
          <p:nvPr>
            <p:ph type="title"/>
          </p:nvPr>
        </p:nvSpPr>
        <p:spPr/>
        <p:txBody>
          <a:bodyPr/>
          <a:lstStyle/>
          <a:p>
            <a:r>
              <a:rPr lang="de-DE" dirty="0"/>
              <a:t>2. Persona – Nico Hoffmann</a:t>
            </a:r>
          </a:p>
        </p:txBody>
      </p:sp>
      <p:sp>
        <p:nvSpPr>
          <p:cNvPr id="3" name="Inhaltsplatzhalter 2">
            <a:extLst>
              <a:ext uri="{FF2B5EF4-FFF2-40B4-BE49-F238E27FC236}">
                <a16:creationId xmlns:a16="http://schemas.microsoft.com/office/drawing/2014/main" id="{001E5C84-F2CC-FEC5-775B-F82E58F86F7B}"/>
              </a:ext>
            </a:extLst>
          </p:cNvPr>
          <p:cNvSpPr>
            <a:spLocks noGrp="1"/>
          </p:cNvSpPr>
          <p:nvPr>
            <p:ph idx="1"/>
          </p:nvPr>
        </p:nvSpPr>
        <p:spPr>
          <a:xfrm>
            <a:off x="4812280" y="1825624"/>
            <a:ext cx="3975039" cy="5032375"/>
          </a:xfrm>
        </p:spPr>
        <p:txBody>
          <a:bodyPr>
            <a:normAutofit/>
          </a:bodyPr>
          <a:lstStyle/>
          <a:p>
            <a:pPr marL="0" indent="0">
              <a:buNone/>
            </a:pPr>
            <a:r>
              <a:rPr lang="de-DE" sz="1600" b="1" dirty="0"/>
              <a:t>DEMOGRAFIE</a:t>
            </a:r>
          </a:p>
          <a:p>
            <a:pPr marL="0" indent="0">
              <a:buNone/>
            </a:pPr>
            <a:r>
              <a:rPr lang="de-DE" sz="1600" dirty="0"/>
              <a:t>Alter:		26</a:t>
            </a:r>
            <a:br>
              <a:rPr lang="de-DE" sz="1600" dirty="0"/>
            </a:br>
            <a:r>
              <a:rPr lang="de-DE" sz="1600" dirty="0"/>
              <a:t>Ort:		Berlin, DE</a:t>
            </a:r>
            <a:br>
              <a:rPr lang="de-DE" sz="1600" dirty="0"/>
            </a:br>
            <a:r>
              <a:rPr lang="de-DE" sz="1600" dirty="0"/>
              <a:t>Ausbildung:	Wirtschaftsingenieur</a:t>
            </a:r>
            <a:br>
              <a:rPr lang="de-DE" sz="1600" dirty="0"/>
            </a:br>
            <a:r>
              <a:rPr lang="de-DE" sz="1600" dirty="0"/>
              <a:t>Job:		Student</a:t>
            </a:r>
            <a:br>
              <a:rPr lang="de-DE" sz="1600" dirty="0"/>
            </a:br>
            <a:r>
              <a:rPr lang="de-DE" sz="1600" dirty="0"/>
              <a:t>Familie:		ledig</a:t>
            </a:r>
          </a:p>
          <a:p>
            <a:pPr marL="0" indent="0">
              <a:buNone/>
            </a:pPr>
            <a:endParaRPr lang="de-DE" sz="1600" b="1" dirty="0"/>
          </a:p>
          <a:p>
            <a:pPr marL="0" indent="0">
              <a:buNone/>
            </a:pPr>
            <a:r>
              <a:rPr lang="de-DE" sz="1600" b="1" dirty="0"/>
              <a:t>ZIELE</a:t>
            </a:r>
          </a:p>
          <a:p>
            <a:r>
              <a:rPr lang="de-DE" sz="1600" dirty="0"/>
              <a:t>Teilnehmen am Berlinmarathon</a:t>
            </a:r>
          </a:p>
          <a:p>
            <a:r>
              <a:rPr lang="de-DE" sz="1600" dirty="0"/>
              <a:t>Studium erfolgreich abschließen</a:t>
            </a:r>
          </a:p>
          <a:p>
            <a:r>
              <a:rPr lang="de-DE" sz="1600" dirty="0"/>
              <a:t>Gute „Work-Life-Balance“</a:t>
            </a:r>
          </a:p>
          <a:p>
            <a:pPr marL="0" indent="0">
              <a:buNone/>
            </a:pPr>
            <a:endParaRPr lang="de-DE" sz="1600" dirty="0"/>
          </a:p>
          <a:p>
            <a:pPr marL="0" indent="0">
              <a:buNone/>
            </a:pPr>
            <a:r>
              <a:rPr lang="de-DE" sz="1600" b="1" dirty="0"/>
              <a:t>Vorlieben</a:t>
            </a:r>
          </a:p>
          <a:p>
            <a:r>
              <a:rPr lang="de-DE" sz="1600" dirty="0"/>
              <a:t>Laufen</a:t>
            </a:r>
          </a:p>
          <a:p>
            <a:r>
              <a:rPr lang="de-DE" sz="1600" dirty="0"/>
              <a:t>Crossfit</a:t>
            </a:r>
          </a:p>
          <a:p>
            <a:r>
              <a:rPr lang="de-DE" sz="1600" dirty="0"/>
              <a:t>Schwimmen</a:t>
            </a:r>
          </a:p>
        </p:txBody>
      </p:sp>
      <p:pic>
        <p:nvPicPr>
          <p:cNvPr id="1034" name="Picture 10" descr="glücklicher mann, der an einem sonnigen sommertag im park läuft und musik über kopfhörer hört - sportler stock-fotos und bilder">
            <a:extLst>
              <a:ext uri="{FF2B5EF4-FFF2-40B4-BE49-F238E27FC236}">
                <a16:creationId xmlns:a16="http://schemas.microsoft.com/office/drawing/2014/main" id="{68C5EFAF-6401-3FE4-8C75-D54D6C5EF8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75" r="24713"/>
          <a:stretch/>
        </p:blipFill>
        <p:spPr bwMode="auto">
          <a:xfrm>
            <a:off x="838200" y="1690688"/>
            <a:ext cx="3798651" cy="5094232"/>
          </a:xfrm>
          <a:prstGeom prst="rect">
            <a:avLst/>
          </a:prstGeom>
          <a:noFill/>
          <a:extLst>
            <a:ext uri="{909E8E84-426E-40DD-AFC4-6F175D3DCCD1}">
              <a14:hiddenFill xmlns:a14="http://schemas.microsoft.com/office/drawing/2010/main">
                <a:solidFill>
                  <a:srgbClr val="FFFFFF"/>
                </a:solidFill>
              </a14:hiddenFill>
            </a:ext>
          </a:extLst>
        </p:spPr>
      </p:pic>
      <p:sp>
        <p:nvSpPr>
          <p:cNvPr id="4" name="Inhaltsplatzhalter 2">
            <a:extLst>
              <a:ext uri="{FF2B5EF4-FFF2-40B4-BE49-F238E27FC236}">
                <a16:creationId xmlns:a16="http://schemas.microsoft.com/office/drawing/2014/main" id="{FC16CF50-992A-0133-83B3-F48097D34A82}"/>
              </a:ext>
            </a:extLst>
          </p:cNvPr>
          <p:cNvSpPr txBox="1">
            <a:spLocks/>
          </p:cNvSpPr>
          <p:nvPr/>
        </p:nvSpPr>
        <p:spPr>
          <a:xfrm>
            <a:off x="8787319" y="1825625"/>
            <a:ext cx="3287949"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600" b="1" dirty="0"/>
              <a:t>Stärken</a:t>
            </a:r>
          </a:p>
          <a:p>
            <a:pPr marL="0" indent="0">
              <a:buFont typeface="Arial" panose="020B0604020202020204" pitchFamily="34" charset="0"/>
              <a:buNone/>
            </a:pPr>
            <a:r>
              <a:rPr lang="de-DE" sz="1600" dirty="0"/>
              <a:t>Internet</a:t>
            </a:r>
            <a:br>
              <a:rPr lang="de-DE" sz="1600" dirty="0"/>
            </a:br>
            <a:r>
              <a:rPr lang="de-DE" sz="1600" dirty="0"/>
              <a:t>Social Network</a:t>
            </a:r>
            <a:br>
              <a:rPr lang="de-DE" sz="1600" dirty="0"/>
            </a:br>
            <a:r>
              <a:rPr lang="de-DE" sz="1600" dirty="0"/>
              <a:t>Interaktion</a:t>
            </a:r>
            <a:br>
              <a:rPr lang="de-DE" sz="1600" dirty="0"/>
            </a:br>
            <a:r>
              <a:rPr lang="de-DE" sz="1600" dirty="0"/>
              <a:t>Spiele</a:t>
            </a:r>
            <a:br>
              <a:rPr lang="de-DE" sz="1600" dirty="0"/>
            </a:br>
            <a:r>
              <a:rPr lang="de-DE" sz="1600" dirty="0"/>
              <a:t>Online Shopping</a:t>
            </a:r>
          </a:p>
          <a:p>
            <a:pPr marL="0" indent="0">
              <a:buFont typeface="Arial" panose="020B0604020202020204" pitchFamily="34" charset="0"/>
              <a:buNone/>
            </a:pPr>
            <a:endParaRPr lang="de-DE" sz="1600" dirty="0"/>
          </a:p>
          <a:p>
            <a:pPr marL="0" indent="0">
              <a:buFont typeface="Arial" panose="020B0604020202020204" pitchFamily="34" charset="0"/>
              <a:buNone/>
            </a:pPr>
            <a:r>
              <a:rPr lang="de-DE" sz="1600" b="1" dirty="0"/>
              <a:t>Schwächen</a:t>
            </a:r>
          </a:p>
          <a:p>
            <a:r>
              <a:rPr lang="de-DE" sz="1600" dirty="0"/>
              <a:t>Tut sich schwer beim kochen</a:t>
            </a:r>
          </a:p>
          <a:p>
            <a:r>
              <a:rPr lang="de-DE" sz="1600" dirty="0"/>
              <a:t>Konzentrationsschwäche</a:t>
            </a:r>
          </a:p>
          <a:p>
            <a:r>
              <a:rPr lang="de-DE" sz="1600" dirty="0"/>
              <a:t>Keine Haushaltsübersicht</a:t>
            </a:r>
          </a:p>
          <a:p>
            <a:endParaRPr lang="de-DE" sz="1600" dirty="0"/>
          </a:p>
          <a:p>
            <a:pPr marL="0" indent="0">
              <a:buNone/>
            </a:pPr>
            <a:r>
              <a:rPr lang="de-DE" sz="1600" b="1" dirty="0"/>
              <a:t>Vorbilder</a:t>
            </a:r>
          </a:p>
        </p:txBody>
      </p:sp>
      <p:grpSp>
        <p:nvGrpSpPr>
          <p:cNvPr id="35" name="Gruppieren 34">
            <a:extLst>
              <a:ext uri="{FF2B5EF4-FFF2-40B4-BE49-F238E27FC236}">
                <a16:creationId xmlns:a16="http://schemas.microsoft.com/office/drawing/2014/main" id="{E650B241-7859-CD59-4BFA-A261B76705F4}"/>
              </a:ext>
            </a:extLst>
          </p:cNvPr>
          <p:cNvGrpSpPr/>
          <p:nvPr/>
        </p:nvGrpSpPr>
        <p:grpSpPr>
          <a:xfrm>
            <a:off x="10369682" y="2261330"/>
            <a:ext cx="948903" cy="986153"/>
            <a:chOff x="10369682" y="2261330"/>
            <a:chExt cx="948903" cy="986153"/>
          </a:xfrm>
        </p:grpSpPr>
        <p:grpSp>
          <p:nvGrpSpPr>
            <p:cNvPr id="10" name="Gruppieren 9">
              <a:extLst>
                <a:ext uri="{FF2B5EF4-FFF2-40B4-BE49-F238E27FC236}">
                  <a16:creationId xmlns:a16="http://schemas.microsoft.com/office/drawing/2014/main" id="{5D044BF8-C91D-56E4-CAFF-0517E3656773}"/>
                </a:ext>
              </a:extLst>
            </p:cNvPr>
            <p:cNvGrpSpPr/>
            <p:nvPr/>
          </p:nvGrpSpPr>
          <p:grpSpPr>
            <a:xfrm>
              <a:off x="10369682" y="2261330"/>
              <a:ext cx="940344" cy="123216"/>
              <a:chOff x="10369682" y="2269789"/>
              <a:chExt cx="940344" cy="123216"/>
            </a:xfrm>
          </p:grpSpPr>
          <p:sp>
            <p:nvSpPr>
              <p:cNvPr id="5" name="Ellipse 4">
                <a:extLst>
                  <a:ext uri="{FF2B5EF4-FFF2-40B4-BE49-F238E27FC236}">
                    <a16:creationId xmlns:a16="http://schemas.microsoft.com/office/drawing/2014/main" id="{C71B2811-2777-B269-11D9-F76697838B91}"/>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B64BDE7E-80EA-7A46-A7E6-18AD254D2CD8}"/>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D5050AF6-3BBC-23EF-D111-FC743B647EAF}"/>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AFCD3F27-C84B-6C84-88E5-0E8E70C5F723}"/>
                  </a:ext>
                </a:extLst>
              </p:cNvPr>
              <p:cNvSpPr/>
              <p:nvPr/>
            </p:nvSpPr>
            <p:spPr>
              <a:xfrm>
                <a:off x="10982528"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8AE38B41-7E38-67DE-9DD7-506EC4A59B14}"/>
                  </a:ext>
                </a:extLst>
              </p:cNvPr>
              <p:cNvSpPr/>
              <p:nvPr/>
            </p:nvSpPr>
            <p:spPr>
              <a:xfrm>
                <a:off x="11186810"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1" name="Gruppieren 10">
              <a:extLst>
                <a:ext uri="{FF2B5EF4-FFF2-40B4-BE49-F238E27FC236}">
                  <a16:creationId xmlns:a16="http://schemas.microsoft.com/office/drawing/2014/main" id="{0C633FA3-CAFF-6468-9CEE-EA7E4FC83EA9}"/>
                </a:ext>
              </a:extLst>
            </p:cNvPr>
            <p:cNvGrpSpPr/>
            <p:nvPr/>
          </p:nvGrpSpPr>
          <p:grpSpPr>
            <a:xfrm>
              <a:off x="10369682" y="2478850"/>
              <a:ext cx="940344" cy="123216"/>
              <a:chOff x="10369682" y="2269789"/>
              <a:chExt cx="940344" cy="123216"/>
            </a:xfrm>
          </p:grpSpPr>
          <p:sp>
            <p:nvSpPr>
              <p:cNvPr id="12" name="Ellipse 11">
                <a:extLst>
                  <a:ext uri="{FF2B5EF4-FFF2-40B4-BE49-F238E27FC236}">
                    <a16:creationId xmlns:a16="http://schemas.microsoft.com/office/drawing/2014/main" id="{A52B7E22-267A-65E4-C831-9344AFBF2062}"/>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BFA7F679-23D0-D7B7-C9CC-85BC43B24BAB}"/>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EE3164A0-A0CC-1C10-B6F9-FFC61073FA72}"/>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EBB66C1D-B27F-85D4-8BA0-547D4AEFAF3C}"/>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16" name="Ellipse 15">
                <a:extLst>
                  <a:ext uri="{FF2B5EF4-FFF2-40B4-BE49-F238E27FC236}">
                    <a16:creationId xmlns:a16="http://schemas.microsoft.com/office/drawing/2014/main" id="{2E4DB76F-5DCF-81FE-F814-ACEFA0512C30}"/>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17" name="Gruppieren 16">
              <a:extLst>
                <a:ext uri="{FF2B5EF4-FFF2-40B4-BE49-F238E27FC236}">
                  <a16:creationId xmlns:a16="http://schemas.microsoft.com/office/drawing/2014/main" id="{E29383CA-DEAA-1068-3E14-39FBE89B579B}"/>
                </a:ext>
              </a:extLst>
            </p:cNvPr>
            <p:cNvGrpSpPr/>
            <p:nvPr/>
          </p:nvGrpSpPr>
          <p:grpSpPr>
            <a:xfrm>
              <a:off x="10369682" y="2693989"/>
              <a:ext cx="940344" cy="123216"/>
              <a:chOff x="10369682" y="2269789"/>
              <a:chExt cx="940344" cy="123216"/>
            </a:xfrm>
          </p:grpSpPr>
          <p:sp>
            <p:nvSpPr>
              <p:cNvPr id="18" name="Ellipse 17">
                <a:extLst>
                  <a:ext uri="{FF2B5EF4-FFF2-40B4-BE49-F238E27FC236}">
                    <a16:creationId xmlns:a16="http://schemas.microsoft.com/office/drawing/2014/main" id="{A5338368-FF8B-2D43-EE2F-61B5C8E6A6E1}"/>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B55860C0-072E-AFFA-C496-5C23A1A117EE}"/>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B73AE87-0DB2-FC70-7B97-2AA2789CABDC}"/>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59054B82-E727-CA4C-38A3-641417EEE51C}"/>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2" name="Ellipse 21">
                <a:extLst>
                  <a:ext uri="{FF2B5EF4-FFF2-40B4-BE49-F238E27FC236}">
                    <a16:creationId xmlns:a16="http://schemas.microsoft.com/office/drawing/2014/main" id="{DFE1753C-9F7F-41DF-7412-83B4C58E39E4}"/>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23" name="Gruppieren 22">
              <a:extLst>
                <a:ext uri="{FF2B5EF4-FFF2-40B4-BE49-F238E27FC236}">
                  <a16:creationId xmlns:a16="http://schemas.microsoft.com/office/drawing/2014/main" id="{FFC28352-D5D2-0215-C001-071E92260E3B}"/>
                </a:ext>
              </a:extLst>
            </p:cNvPr>
            <p:cNvGrpSpPr/>
            <p:nvPr/>
          </p:nvGrpSpPr>
          <p:grpSpPr>
            <a:xfrm>
              <a:off x="10373478" y="2909128"/>
              <a:ext cx="940344" cy="123216"/>
              <a:chOff x="10369682" y="2269789"/>
              <a:chExt cx="940344" cy="123216"/>
            </a:xfrm>
          </p:grpSpPr>
          <p:sp>
            <p:nvSpPr>
              <p:cNvPr id="24" name="Ellipse 23">
                <a:extLst>
                  <a:ext uri="{FF2B5EF4-FFF2-40B4-BE49-F238E27FC236}">
                    <a16:creationId xmlns:a16="http://schemas.microsoft.com/office/drawing/2014/main" id="{EACE60F4-5B71-53FB-EB82-591DE60F1CBF}"/>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DB13B206-32B6-70DB-C084-4D2678F930A1}"/>
                  </a:ext>
                </a:extLst>
              </p:cNvPr>
              <p:cNvSpPr/>
              <p:nvPr/>
            </p:nvSpPr>
            <p:spPr>
              <a:xfrm>
                <a:off x="10573964"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6" name="Ellipse 25">
                <a:extLst>
                  <a:ext uri="{FF2B5EF4-FFF2-40B4-BE49-F238E27FC236}">
                    <a16:creationId xmlns:a16="http://schemas.microsoft.com/office/drawing/2014/main" id="{10835C37-9700-F7FB-9C95-024E12892DA4}"/>
                  </a:ext>
                </a:extLst>
              </p:cNvPr>
              <p:cNvSpPr/>
              <p:nvPr/>
            </p:nvSpPr>
            <p:spPr>
              <a:xfrm>
                <a:off x="10778246"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7" name="Ellipse 26">
                <a:extLst>
                  <a:ext uri="{FF2B5EF4-FFF2-40B4-BE49-F238E27FC236}">
                    <a16:creationId xmlns:a16="http://schemas.microsoft.com/office/drawing/2014/main" id="{CD7C5D8B-C359-B333-EC62-C98DAE146E32}"/>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8" name="Ellipse 27">
                <a:extLst>
                  <a:ext uri="{FF2B5EF4-FFF2-40B4-BE49-F238E27FC236}">
                    <a16:creationId xmlns:a16="http://schemas.microsoft.com/office/drawing/2014/main" id="{4107588B-637A-FA6A-3710-F370739BCCBA}"/>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29" name="Gruppieren 28">
              <a:extLst>
                <a:ext uri="{FF2B5EF4-FFF2-40B4-BE49-F238E27FC236}">
                  <a16:creationId xmlns:a16="http://schemas.microsoft.com/office/drawing/2014/main" id="{42BBEE38-A3EA-4B2E-DF6F-104C79647DFD}"/>
                </a:ext>
              </a:extLst>
            </p:cNvPr>
            <p:cNvGrpSpPr/>
            <p:nvPr/>
          </p:nvGrpSpPr>
          <p:grpSpPr>
            <a:xfrm>
              <a:off x="10378241" y="3124267"/>
              <a:ext cx="940344" cy="123216"/>
              <a:chOff x="10369682" y="2269789"/>
              <a:chExt cx="940344" cy="123216"/>
            </a:xfrm>
          </p:grpSpPr>
          <p:sp>
            <p:nvSpPr>
              <p:cNvPr id="30" name="Ellipse 29">
                <a:extLst>
                  <a:ext uri="{FF2B5EF4-FFF2-40B4-BE49-F238E27FC236}">
                    <a16:creationId xmlns:a16="http://schemas.microsoft.com/office/drawing/2014/main" id="{CF2C5727-86DA-F2C6-7751-A79196A88F56}"/>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F70042C9-03AC-F955-8331-22F48500B8B7}"/>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99330BDE-007B-573C-C9F8-B54DE9EC5267}"/>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a:extLst>
                  <a:ext uri="{FF2B5EF4-FFF2-40B4-BE49-F238E27FC236}">
                    <a16:creationId xmlns:a16="http://schemas.microsoft.com/office/drawing/2014/main" id="{2ED51344-CCE4-596D-0CA0-9EBCB07ECAA3}"/>
                  </a:ext>
                </a:extLst>
              </p:cNvPr>
              <p:cNvSpPr/>
              <p:nvPr/>
            </p:nvSpPr>
            <p:spPr>
              <a:xfrm>
                <a:off x="10982528"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33">
                <a:extLst>
                  <a:ext uri="{FF2B5EF4-FFF2-40B4-BE49-F238E27FC236}">
                    <a16:creationId xmlns:a16="http://schemas.microsoft.com/office/drawing/2014/main" id="{5A463B26-9ECC-AFE6-C52B-AC471AD598DD}"/>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pic>
        <p:nvPicPr>
          <p:cNvPr id="1036" name="Picture 12" descr="Michael Phelps – Wikipedia">
            <a:extLst>
              <a:ext uri="{FF2B5EF4-FFF2-40B4-BE49-F238E27FC236}">
                <a16:creationId xmlns:a16="http://schemas.microsoft.com/office/drawing/2014/main" id="{111857AB-B445-C723-F7FC-72FFB42F6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8089" y="5905499"/>
            <a:ext cx="583129"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liud Kipchoge 80/20 training strategy explained">
            <a:extLst>
              <a:ext uri="{FF2B5EF4-FFF2-40B4-BE49-F238E27FC236}">
                <a16:creationId xmlns:a16="http://schemas.microsoft.com/office/drawing/2014/main" id="{F2154B58-99A2-3065-4BEA-00F7E216D8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44" r="20399"/>
          <a:stretch/>
        </p:blipFill>
        <p:spPr bwMode="auto">
          <a:xfrm>
            <a:off x="9667041" y="5905499"/>
            <a:ext cx="593889"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2475156-5D28-9613-9E7F-F030CF18E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9682" y="5905498"/>
            <a:ext cx="498037"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8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08EAE5-E625-E8E1-43E1-5C125F95F959}"/>
              </a:ext>
            </a:extLst>
          </p:cNvPr>
          <p:cNvSpPr>
            <a:spLocks noGrp="1"/>
          </p:cNvSpPr>
          <p:nvPr>
            <p:ph type="title"/>
          </p:nvPr>
        </p:nvSpPr>
        <p:spPr/>
        <p:txBody>
          <a:bodyPr/>
          <a:lstStyle/>
          <a:p>
            <a:r>
              <a:rPr lang="de-DE" dirty="0"/>
              <a:t>2. Persona – Heidi Müller</a:t>
            </a:r>
          </a:p>
        </p:txBody>
      </p:sp>
      <p:sp>
        <p:nvSpPr>
          <p:cNvPr id="3" name="Inhaltsplatzhalter 2">
            <a:extLst>
              <a:ext uri="{FF2B5EF4-FFF2-40B4-BE49-F238E27FC236}">
                <a16:creationId xmlns:a16="http://schemas.microsoft.com/office/drawing/2014/main" id="{001E5C84-F2CC-FEC5-775B-F82E58F86F7B}"/>
              </a:ext>
            </a:extLst>
          </p:cNvPr>
          <p:cNvSpPr>
            <a:spLocks noGrp="1"/>
          </p:cNvSpPr>
          <p:nvPr>
            <p:ph idx="1"/>
          </p:nvPr>
        </p:nvSpPr>
        <p:spPr>
          <a:xfrm>
            <a:off x="4812280" y="1825624"/>
            <a:ext cx="3975039" cy="5032375"/>
          </a:xfrm>
        </p:spPr>
        <p:txBody>
          <a:bodyPr>
            <a:normAutofit/>
          </a:bodyPr>
          <a:lstStyle/>
          <a:p>
            <a:pPr marL="0" indent="0">
              <a:buNone/>
            </a:pPr>
            <a:r>
              <a:rPr lang="de-DE" sz="1600" b="1" dirty="0"/>
              <a:t>DEMOGRAFIE</a:t>
            </a:r>
          </a:p>
          <a:p>
            <a:pPr marL="0" indent="0">
              <a:buNone/>
            </a:pPr>
            <a:r>
              <a:rPr lang="de-DE" sz="1600" dirty="0"/>
              <a:t>Alter:		82</a:t>
            </a:r>
            <a:br>
              <a:rPr lang="de-DE" sz="1600" dirty="0"/>
            </a:br>
            <a:r>
              <a:rPr lang="de-DE" sz="1600" dirty="0"/>
              <a:t>Ort:		Deggenhausertal, DE</a:t>
            </a:r>
            <a:br>
              <a:rPr lang="de-DE" sz="1600" dirty="0"/>
            </a:br>
            <a:r>
              <a:rPr lang="de-DE" sz="1600" dirty="0"/>
              <a:t>Ausbildung:	Einzelhandelskauffrau</a:t>
            </a:r>
            <a:br>
              <a:rPr lang="de-DE" sz="1600" dirty="0"/>
            </a:br>
            <a:r>
              <a:rPr lang="de-DE" sz="1600" dirty="0"/>
              <a:t>Job:		Rentner</a:t>
            </a:r>
            <a:br>
              <a:rPr lang="de-DE" sz="1600" dirty="0"/>
            </a:br>
            <a:r>
              <a:rPr lang="de-DE" sz="1600" dirty="0"/>
              <a:t>Familie:		Witwe</a:t>
            </a:r>
          </a:p>
          <a:p>
            <a:pPr marL="0" indent="0">
              <a:buNone/>
            </a:pPr>
            <a:endParaRPr lang="de-DE" sz="1600" b="1" dirty="0"/>
          </a:p>
          <a:p>
            <a:pPr marL="0" indent="0">
              <a:buNone/>
            </a:pPr>
            <a:r>
              <a:rPr lang="de-DE" sz="1600" b="1" dirty="0"/>
              <a:t>ZIELE</a:t>
            </a:r>
          </a:p>
          <a:p>
            <a:r>
              <a:rPr lang="de-DE" sz="1600" dirty="0"/>
              <a:t>Aktives Rentnerleben</a:t>
            </a:r>
          </a:p>
          <a:p>
            <a:r>
              <a:rPr lang="de-DE" sz="1600" dirty="0"/>
              <a:t>Aufrechterhaltung der Gesundheit</a:t>
            </a:r>
          </a:p>
          <a:p>
            <a:r>
              <a:rPr lang="de-DE" sz="1600" dirty="0"/>
              <a:t>Bingo Abende mit Freunden</a:t>
            </a:r>
          </a:p>
          <a:p>
            <a:pPr marL="0" indent="0">
              <a:buNone/>
            </a:pPr>
            <a:endParaRPr lang="de-DE" sz="1600" dirty="0"/>
          </a:p>
          <a:p>
            <a:pPr marL="0" indent="0">
              <a:buNone/>
            </a:pPr>
            <a:r>
              <a:rPr lang="de-DE" sz="1600" b="1" dirty="0"/>
              <a:t>Vorlieben</a:t>
            </a:r>
          </a:p>
          <a:p>
            <a:r>
              <a:rPr lang="de-DE" sz="1600" dirty="0"/>
              <a:t>Bingo</a:t>
            </a:r>
          </a:p>
          <a:p>
            <a:r>
              <a:rPr lang="de-DE" sz="1600" dirty="0"/>
              <a:t>Spaziergänge mit Rollator</a:t>
            </a:r>
          </a:p>
          <a:p>
            <a:r>
              <a:rPr lang="de-DE" sz="1600" dirty="0"/>
              <a:t>Kreuzworträtsel und Kaffee</a:t>
            </a:r>
          </a:p>
        </p:txBody>
      </p:sp>
      <p:sp>
        <p:nvSpPr>
          <p:cNvPr id="4" name="Inhaltsplatzhalter 2">
            <a:extLst>
              <a:ext uri="{FF2B5EF4-FFF2-40B4-BE49-F238E27FC236}">
                <a16:creationId xmlns:a16="http://schemas.microsoft.com/office/drawing/2014/main" id="{FC16CF50-992A-0133-83B3-F48097D34A82}"/>
              </a:ext>
            </a:extLst>
          </p:cNvPr>
          <p:cNvSpPr txBox="1">
            <a:spLocks/>
          </p:cNvSpPr>
          <p:nvPr/>
        </p:nvSpPr>
        <p:spPr>
          <a:xfrm>
            <a:off x="8787319" y="1825625"/>
            <a:ext cx="3287949"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600" b="1" dirty="0"/>
              <a:t>Stärken</a:t>
            </a:r>
          </a:p>
          <a:p>
            <a:pPr marL="0" indent="0">
              <a:buFont typeface="Arial" panose="020B0604020202020204" pitchFamily="34" charset="0"/>
              <a:buNone/>
            </a:pPr>
            <a:r>
              <a:rPr lang="de-DE" sz="1600" dirty="0"/>
              <a:t>Internet</a:t>
            </a:r>
            <a:br>
              <a:rPr lang="de-DE" sz="1600" dirty="0"/>
            </a:br>
            <a:r>
              <a:rPr lang="de-DE" sz="1600" dirty="0"/>
              <a:t>Social Network</a:t>
            </a:r>
            <a:br>
              <a:rPr lang="de-DE" sz="1600" dirty="0"/>
            </a:br>
            <a:r>
              <a:rPr lang="de-DE" sz="1600" dirty="0"/>
              <a:t>Interaktion</a:t>
            </a:r>
            <a:br>
              <a:rPr lang="de-DE" sz="1600" dirty="0"/>
            </a:br>
            <a:r>
              <a:rPr lang="de-DE" sz="1600" dirty="0"/>
              <a:t>Spiele</a:t>
            </a:r>
            <a:br>
              <a:rPr lang="de-DE" sz="1600" dirty="0"/>
            </a:br>
            <a:r>
              <a:rPr lang="de-DE" sz="1600" dirty="0"/>
              <a:t>Online Shopping</a:t>
            </a:r>
          </a:p>
          <a:p>
            <a:pPr marL="0" indent="0">
              <a:buFont typeface="Arial" panose="020B0604020202020204" pitchFamily="34" charset="0"/>
              <a:buNone/>
            </a:pPr>
            <a:endParaRPr lang="de-DE" sz="1600" dirty="0"/>
          </a:p>
          <a:p>
            <a:pPr marL="0" indent="0">
              <a:buFont typeface="Arial" panose="020B0604020202020204" pitchFamily="34" charset="0"/>
              <a:buNone/>
            </a:pPr>
            <a:r>
              <a:rPr lang="de-DE" sz="1600" b="1" dirty="0"/>
              <a:t>Schwächen</a:t>
            </a:r>
          </a:p>
          <a:p>
            <a:r>
              <a:rPr lang="de-DE" sz="1600" dirty="0"/>
              <a:t>Schwierigkeiten beim laufen</a:t>
            </a:r>
          </a:p>
          <a:p>
            <a:r>
              <a:rPr lang="de-DE" sz="1600" dirty="0"/>
              <a:t>Vorzeitige Demenz</a:t>
            </a:r>
          </a:p>
          <a:p>
            <a:r>
              <a:rPr lang="de-DE" sz="1600" dirty="0"/>
              <a:t>Leicht Krankheitsanfällig</a:t>
            </a:r>
          </a:p>
          <a:p>
            <a:endParaRPr lang="de-DE" sz="1600" dirty="0"/>
          </a:p>
          <a:p>
            <a:pPr marL="0" indent="0">
              <a:buNone/>
            </a:pPr>
            <a:r>
              <a:rPr lang="de-DE" sz="1600" b="1" dirty="0"/>
              <a:t>Lieblingsserien</a:t>
            </a:r>
          </a:p>
        </p:txBody>
      </p:sp>
      <p:grpSp>
        <p:nvGrpSpPr>
          <p:cNvPr id="35" name="Gruppieren 34">
            <a:extLst>
              <a:ext uri="{FF2B5EF4-FFF2-40B4-BE49-F238E27FC236}">
                <a16:creationId xmlns:a16="http://schemas.microsoft.com/office/drawing/2014/main" id="{E650B241-7859-CD59-4BFA-A261B76705F4}"/>
              </a:ext>
            </a:extLst>
          </p:cNvPr>
          <p:cNvGrpSpPr/>
          <p:nvPr/>
        </p:nvGrpSpPr>
        <p:grpSpPr>
          <a:xfrm>
            <a:off x="10369682" y="2261330"/>
            <a:ext cx="948903" cy="986153"/>
            <a:chOff x="10369682" y="2261330"/>
            <a:chExt cx="948903" cy="986153"/>
          </a:xfrm>
        </p:grpSpPr>
        <p:grpSp>
          <p:nvGrpSpPr>
            <p:cNvPr id="10" name="Gruppieren 9">
              <a:extLst>
                <a:ext uri="{FF2B5EF4-FFF2-40B4-BE49-F238E27FC236}">
                  <a16:creationId xmlns:a16="http://schemas.microsoft.com/office/drawing/2014/main" id="{5D044BF8-C91D-56E4-CAFF-0517E3656773}"/>
                </a:ext>
              </a:extLst>
            </p:cNvPr>
            <p:cNvGrpSpPr/>
            <p:nvPr/>
          </p:nvGrpSpPr>
          <p:grpSpPr>
            <a:xfrm>
              <a:off x="10369682" y="2261330"/>
              <a:ext cx="940344" cy="123216"/>
              <a:chOff x="10369682" y="2269789"/>
              <a:chExt cx="940344" cy="123216"/>
            </a:xfrm>
          </p:grpSpPr>
          <p:sp>
            <p:nvSpPr>
              <p:cNvPr id="5" name="Ellipse 4">
                <a:extLst>
                  <a:ext uri="{FF2B5EF4-FFF2-40B4-BE49-F238E27FC236}">
                    <a16:creationId xmlns:a16="http://schemas.microsoft.com/office/drawing/2014/main" id="{C71B2811-2777-B269-11D9-F76697838B91}"/>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B64BDE7E-80EA-7A46-A7E6-18AD254D2CD8}"/>
                  </a:ext>
                </a:extLst>
              </p:cNvPr>
              <p:cNvSpPr/>
              <p:nvPr/>
            </p:nvSpPr>
            <p:spPr>
              <a:xfrm>
                <a:off x="10573964"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D5050AF6-3BBC-23EF-D111-FC743B647EAF}"/>
                  </a:ext>
                </a:extLst>
              </p:cNvPr>
              <p:cNvSpPr/>
              <p:nvPr/>
            </p:nvSpPr>
            <p:spPr>
              <a:xfrm>
                <a:off x="10778246"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8" name="Ellipse 7">
                <a:extLst>
                  <a:ext uri="{FF2B5EF4-FFF2-40B4-BE49-F238E27FC236}">
                    <a16:creationId xmlns:a16="http://schemas.microsoft.com/office/drawing/2014/main" id="{AFCD3F27-C84B-6C84-88E5-0E8E70C5F723}"/>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9" name="Ellipse 8">
                <a:extLst>
                  <a:ext uri="{FF2B5EF4-FFF2-40B4-BE49-F238E27FC236}">
                    <a16:creationId xmlns:a16="http://schemas.microsoft.com/office/drawing/2014/main" id="{8AE38B41-7E38-67DE-9DD7-506EC4A59B14}"/>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11" name="Gruppieren 10">
              <a:extLst>
                <a:ext uri="{FF2B5EF4-FFF2-40B4-BE49-F238E27FC236}">
                  <a16:creationId xmlns:a16="http://schemas.microsoft.com/office/drawing/2014/main" id="{0C633FA3-CAFF-6468-9CEE-EA7E4FC83EA9}"/>
                </a:ext>
              </a:extLst>
            </p:cNvPr>
            <p:cNvGrpSpPr/>
            <p:nvPr/>
          </p:nvGrpSpPr>
          <p:grpSpPr>
            <a:xfrm>
              <a:off x="10369682" y="2478850"/>
              <a:ext cx="940344" cy="123216"/>
              <a:chOff x="10369682" y="2269789"/>
              <a:chExt cx="940344" cy="123216"/>
            </a:xfrm>
          </p:grpSpPr>
          <p:sp>
            <p:nvSpPr>
              <p:cNvPr id="12" name="Ellipse 11">
                <a:extLst>
                  <a:ext uri="{FF2B5EF4-FFF2-40B4-BE49-F238E27FC236}">
                    <a16:creationId xmlns:a16="http://schemas.microsoft.com/office/drawing/2014/main" id="{A52B7E22-267A-65E4-C831-9344AFBF2062}"/>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BFA7F679-23D0-D7B7-C9CC-85BC43B24BAB}"/>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EE3164A0-A0CC-1C10-B6F9-FFC61073FA72}"/>
                  </a:ext>
                </a:extLst>
              </p:cNvPr>
              <p:cNvSpPr/>
              <p:nvPr/>
            </p:nvSpPr>
            <p:spPr>
              <a:xfrm>
                <a:off x="10778246"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15" name="Ellipse 14">
                <a:extLst>
                  <a:ext uri="{FF2B5EF4-FFF2-40B4-BE49-F238E27FC236}">
                    <a16:creationId xmlns:a16="http://schemas.microsoft.com/office/drawing/2014/main" id="{EBB66C1D-B27F-85D4-8BA0-547D4AEFAF3C}"/>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16" name="Ellipse 15">
                <a:extLst>
                  <a:ext uri="{FF2B5EF4-FFF2-40B4-BE49-F238E27FC236}">
                    <a16:creationId xmlns:a16="http://schemas.microsoft.com/office/drawing/2014/main" id="{2E4DB76F-5DCF-81FE-F814-ACEFA0512C30}"/>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17" name="Gruppieren 16">
              <a:extLst>
                <a:ext uri="{FF2B5EF4-FFF2-40B4-BE49-F238E27FC236}">
                  <a16:creationId xmlns:a16="http://schemas.microsoft.com/office/drawing/2014/main" id="{E29383CA-DEAA-1068-3E14-39FBE89B579B}"/>
                </a:ext>
              </a:extLst>
            </p:cNvPr>
            <p:cNvGrpSpPr/>
            <p:nvPr/>
          </p:nvGrpSpPr>
          <p:grpSpPr>
            <a:xfrm>
              <a:off x="10369682" y="2693989"/>
              <a:ext cx="940344" cy="123216"/>
              <a:chOff x="10369682" y="2269789"/>
              <a:chExt cx="940344" cy="123216"/>
            </a:xfrm>
          </p:grpSpPr>
          <p:sp>
            <p:nvSpPr>
              <p:cNvPr id="18" name="Ellipse 17">
                <a:extLst>
                  <a:ext uri="{FF2B5EF4-FFF2-40B4-BE49-F238E27FC236}">
                    <a16:creationId xmlns:a16="http://schemas.microsoft.com/office/drawing/2014/main" id="{A5338368-FF8B-2D43-EE2F-61B5C8E6A6E1}"/>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B55860C0-072E-AFFA-C496-5C23A1A117EE}"/>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B73AE87-0DB2-FC70-7B97-2AA2789CABDC}"/>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59054B82-E727-CA4C-38A3-641417EEE51C}"/>
                  </a:ext>
                </a:extLst>
              </p:cNvPr>
              <p:cNvSpPr/>
              <p:nvPr/>
            </p:nvSpPr>
            <p:spPr>
              <a:xfrm>
                <a:off x="10982528"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DFE1753C-9F7F-41DF-7412-83B4C58E39E4}"/>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23" name="Gruppieren 22">
              <a:extLst>
                <a:ext uri="{FF2B5EF4-FFF2-40B4-BE49-F238E27FC236}">
                  <a16:creationId xmlns:a16="http://schemas.microsoft.com/office/drawing/2014/main" id="{FFC28352-D5D2-0215-C001-071E92260E3B}"/>
                </a:ext>
              </a:extLst>
            </p:cNvPr>
            <p:cNvGrpSpPr/>
            <p:nvPr/>
          </p:nvGrpSpPr>
          <p:grpSpPr>
            <a:xfrm>
              <a:off x="10373478" y="2909128"/>
              <a:ext cx="940344" cy="123216"/>
              <a:chOff x="10369682" y="2269789"/>
              <a:chExt cx="940344" cy="123216"/>
            </a:xfrm>
          </p:grpSpPr>
          <p:sp>
            <p:nvSpPr>
              <p:cNvPr id="24" name="Ellipse 23">
                <a:extLst>
                  <a:ext uri="{FF2B5EF4-FFF2-40B4-BE49-F238E27FC236}">
                    <a16:creationId xmlns:a16="http://schemas.microsoft.com/office/drawing/2014/main" id="{EACE60F4-5B71-53FB-EB82-591DE60F1CBF}"/>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DB13B206-32B6-70DB-C084-4D2678F930A1}"/>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10835C37-9700-F7FB-9C95-024E12892DA4}"/>
                  </a:ext>
                </a:extLst>
              </p:cNvPr>
              <p:cNvSpPr/>
              <p:nvPr/>
            </p:nvSpPr>
            <p:spPr>
              <a:xfrm>
                <a:off x="10778246"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7" name="Ellipse 26">
                <a:extLst>
                  <a:ext uri="{FF2B5EF4-FFF2-40B4-BE49-F238E27FC236}">
                    <a16:creationId xmlns:a16="http://schemas.microsoft.com/office/drawing/2014/main" id="{CD7C5D8B-C359-B333-EC62-C98DAE146E32}"/>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8" name="Ellipse 27">
                <a:extLst>
                  <a:ext uri="{FF2B5EF4-FFF2-40B4-BE49-F238E27FC236}">
                    <a16:creationId xmlns:a16="http://schemas.microsoft.com/office/drawing/2014/main" id="{4107588B-637A-FA6A-3710-F370739BCCBA}"/>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29" name="Gruppieren 28">
              <a:extLst>
                <a:ext uri="{FF2B5EF4-FFF2-40B4-BE49-F238E27FC236}">
                  <a16:creationId xmlns:a16="http://schemas.microsoft.com/office/drawing/2014/main" id="{42BBEE38-A3EA-4B2E-DF6F-104C79647DFD}"/>
                </a:ext>
              </a:extLst>
            </p:cNvPr>
            <p:cNvGrpSpPr/>
            <p:nvPr/>
          </p:nvGrpSpPr>
          <p:grpSpPr>
            <a:xfrm>
              <a:off x="10378241" y="3124267"/>
              <a:ext cx="940344" cy="123216"/>
              <a:chOff x="10369682" y="2269789"/>
              <a:chExt cx="940344" cy="123216"/>
            </a:xfrm>
          </p:grpSpPr>
          <p:sp>
            <p:nvSpPr>
              <p:cNvPr id="30" name="Ellipse 29">
                <a:extLst>
                  <a:ext uri="{FF2B5EF4-FFF2-40B4-BE49-F238E27FC236}">
                    <a16:creationId xmlns:a16="http://schemas.microsoft.com/office/drawing/2014/main" id="{CF2C5727-86DA-F2C6-7751-A79196A88F56}"/>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F70042C9-03AC-F955-8331-22F48500B8B7}"/>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99330BDE-007B-573C-C9F8-B54DE9EC5267}"/>
                  </a:ext>
                </a:extLst>
              </p:cNvPr>
              <p:cNvSpPr/>
              <p:nvPr/>
            </p:nvSpPr>
            <p:spPr>
              <a:xfrm>
                <a:off x="10778246"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33" name="Ellipse 32">
                <a:extLst>
                  <a:ext uri="{FF2B5EF4-FFF2-40B4-BE49-F238E27FC236}">
                    <a16:creationId xmlns:a16="http://schemas.microsoft.com/office/drawing/2014/main" id="{2ED51344-CCE4-596D-0CA0-9EBCB07ECAA3}"/>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34" name="Ellipse 33">
                <a:extLst>
                  <a:ext uri="{FF2B5EF4-FFF2-40B4-BE49-F238E27FC236}">
                    <a16:creationId xmlns:a16="http://schemas.microsoft.com/office/drawing/2014/main" id="{5A463B26-9ECC-AFE6-C52B-AC471AD598DD}"/>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pic>
        <p:nvPicPr>
          <p:cNvPr id="39" name="Grafik 38">
            <a:extLst>
              <a:ext uri="{FF2B5EF4-FFF2-40B4-BE49-F238E27FC236}">
                <a16:creationId xmlns:a16="http://schemas.microsoft.com/office/drawing/2014/main" id="{E4F31873-132F-8EA0-CE87-E64B5D4A0C0F}"/>
              </a:ext>
            </a:extLst>
          </p:cNvPr>
          <p:cNvPicPr>
            <a:picLocks noChangeAspect="1"/>
          </p:cNvPicPr>
          <p:nvPr/>
        </p:nvPicPr>
        <p:blipFill rotWithShape="1">
          <a:blip r:embed="rId3"/>
          <a:srcRect l="28240" r="22191"/>
          <a:stretch/>
        </p:blipFill>
        <p:spPr>
          <a:xfrm>
            <a:off x="830681" y="1690688"/>
            <a:ext cx="3798651" cy="5094232"/>
          </a:xfrm>
          <a:prstGeom prst="rect">
            <a:avLst/>
          </a:prstGeom>
        </p:spPr>
      </p:pic>
      <p:pic>
        <p:nvPicPr>
          <p:cNvPr id="4112" name="Picture 16">
            <a:extLst>
              <a:ext uri="{FF2B5EF4-FFF2-40B4-BE49-F238E27FC236}">
                <a16:creationId xmlns:a16="http://schemas.microsoft.com/office/drawing/2014/main" id="{CD95F329-E3CF-E6CA-2012-0D5B9B62C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3512" y="5905499"/>
            <a:ext cx="553169" cy="77152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B64C6B41-F748-E222-0E08-866DE6AF9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875" y="5905499"/>
            <a:ext cx="546136" cy="77152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95FFE353-CABE-6A5A-F0BD-AE2245F92C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5205" y="5905498"/>
            <a:ext cx="1377725"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13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08EAE5-E625-E8E1-43E1-5C125F95F959}"/>
              </a:ext>
            </a:extLst>
          </p:cNvPr>
          <p:cNvSpPr>
            <a:spLocks noGrp="1"/>
          </p:cNvSpPr>
          <p:nvPr>
            <p:ph type="title"/>
          </p:nvPr>
        </p:nvSpPr>
        <p:spPr/>
        <p:txBody>
          <a:bodyPr/>
          <a:lstStyle/>
          <a:p>
            <a:r>
              <a:rPr lang="de-DE" dirty="0"/>
              <a:t>2. Persona – Greta Waldmeier</a:t>
            </a:r>
          </a:p>
        </p:txBody>
      </p:sp>
      <p:sp>
        <p:nvSpPr>
          <p:cNvPr id="3" name="Inhaltsplatzhalter 2">
            <a:extLst>
              <a:ext uri="{FF2B5EF4-FFF2-40B4-BE49-F238E27FC236}">
                <a16:creationId xmlns:a16="http://schemas.microsoft.com/office/drawing/2014/main" id="{001E5C84-F2CC-FEC5-775B-F82E58F86F7B}"/>
              </a:ext>
            </a:extLst>
          </p:cNvPr>
          <p:cNvSpPr>
            <a:spLocks noGrp="1"/>
          </p:cNvSpPr>
          <p:nvPr>
            <p:ph idx="1"/>
          </p:nvPr>
        </p:nvSpPr>
        <p:spPr>
          <a:xfrm>
            <a:off x="4812280" y="1825624"/>
            <a:ext cx="3975039" cy="5032375"/>
          </a:xfrm>
        </p:spPr>
        <p:txBody>
          <a:bodyPr>
            <a:normAutofit/>
          </a:bodyPr>
          <a:lstStyle/>
          <a:p>
            <a:pPr marL="0" indent="0">
              <a:buNone/>
            </a:pPr>
            <a:r>
              <a:rPr lang="de-DE" sz="1600" b="1" dirty="0"/>
              <a:t>DEMOGRAFIE</a:t>
            </a:r>
          </a:p>
          <a:p>
            <a:pPr marL="0" indent="0">
              <a:buNone/>
            </a:pPr>
            <a:r>
              <a:rPr lang="de-DE" sz="1600" dirty="0"/>
              <a:t>Alter:		21</a:t>
            </a:r>
            <a:br>
              <a:rPr lang="de-DE" sz="1600" dirty="0"/>
            </a:br>
            <a:r>
              <a:rPr lang="de-DE" sz="1600" dirty="0"/>
              <a:t>Ort:		Berlin, Deutschland</a:t>
            </a:r>
            <a:br>
              <a:rPr lang="de-DE" sz="1600" dirty="0"/>
            </a:br>
            <a:r>
              <a:rPr lang="de-DE" sz="1600" dirty="0"/>
              <a:t>Ausbildung:	Umweltpädagogik</a:t>
            </a:r>
            <a:br>
              <a:rPr lang="de-DE" sz="1600" dirty="0"/>
            </a:br>
            <a:r>
              <a:rPr lang="de-DE" sz="1600" dirty="0"/>
              <a:t>Job:		Student</a:t>
            </a:r>
            <a:br>
              <a:rPr lang="de-DE" sz="1600" dirty="0"/>
            </a:br>
            <a:r>
              <a:rPr lang="de-DE" sz="1600" dirty="0"/>
              <a:t>Familie:		vergeben</a:t>
            </a:r>
          </a:p>
          <a:p>
            <a:pPr marL="0" indent="0">
              <a:buNone/>
            </a:pPr>
            <a:endParaRPr lang="de-DE" sz="1600" b="1" dirty="0"/>
          </a:p>
          <a:p>
            <a:pPr marL="0" indent="0">
              <a:buNone/>
            </a:pPr>
            <a:r>
              <a:rPr lang="de-DE" sz="1600" b="1" dirty="0"/>
              <a:t>ZIELE</a:t>
            </a:r>
          </a:p>
          <a:p>
            <a:r>
              <a:rPr lang="de-DE" sz="1600" dirty="0"/>
              <a:t>Vollständig Vegane Lebenseinstellung</a:t>
            </a:r>
          </a:p>
          <a:p>
            <a:r>
              <a:rPr lang="de-DE" sz="1600" dirty="0"/>
              <a:t>Sportlich ausgewogener Alltag</a:t>
            </a:r>
          </a:p>
          <a:p>
            <a:r>
              <a:rPr lang="de-DE" sz="1600" dirty="0"/>
              <a:t>Späterer Job in der Umweltbranche</a:t>
            </a:r>
          </a:p>
          <a:p>
            <a:pPr marL="0" indent="0">
              <a:buNone/>
            </a:pPr>
            <a:endParaRPr lang="de-DE" sz="1600" dirty="0"/>
          </a:p>
          <a:p>
            <a:pPr marL="0" indent="0">
              <a:buNone/>
            </a:pPr>
            <a:r>
              <a:rPr lang="de-DE" sz="1600" b="1" dirty="0"/>
              <a:t>Vorlieben</a:t>
            </a:r>
          </a:p>
          <a:p>
            <a:r>
              <a:rPr lang="de-DE" sz="1600" dirty="0"/>
              <a:t>Kochen</a:t>
            </a:r>
          </a:p>
          <a:p>
            <a:r>
              <a:rPr lang="de-DE" sz="1600" dirty="0"/>
              <a:t>Spaziergänge in der Natur</a:t>
            </a:r>
          </a:p>
          <a:p>
            <a:r>
              <a:rPr lang="de-DE" sz="1600" dirty="0"/>
              <a:t>Einsatz für die Umwelt</a:t>
            </a:r>
          </a:p>
        </p:txBody>
      </p:sp>
      <p:sp>
        <p:nvSpPr>
          <p:cNvPr id="4" name="Inhaltsplatzhalter 2">
            <a:extLst>
              <a:ext uri="{FF2B5EF4-FFF2-40B4-BE49-F238E27FC236}">
                <a16:creationId xmlns:a16="http://schemas.microsoft.com/office/drawing/2014/main" id="{FC16CF50-992A-0133-83B3-F48097D34A82}"/>
              </a:ext>
            </a:extLst>
          </p:cNvPr>
          <p:cNvSpPr txBox="1">
            <a:spLocks/>
          </p:cNvSpPr>
          <p:nvPr/>
        </p:nvSpPr>
        <p:spPr>
          <a:xfrm>
            <a:off x="8787319" y="1825625"/>
            <a:ext cx="3287949"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600" b="1" dirty="0"/>
              <a:t>Stärken</a:t>
            </a:r>
          </a:p>
          <a:p>
            <a:pPr marL="0" indent="0">
              <a:buFont typeface="Arial" panose="020B0604020202020204" pitchFamily="34" charset="0"/>
              <a:buNone/>
            </a:pPr>
            <a:r>
              <a:rPr lang="de-DE" sz="1600" dirty="0"/>
              <a:t>Internet</a:t>
            </a:r>
            <a:br>
              <a:rPr lang="de-DE" sz="1600" dirty="0"/>
            </a:br>
            <a:r>
              <a:rPr lang="de-DE" sz="1600" dirty="0"/>
              <a:t>Social Network</a:t>
            </a:r>
            <a:br>
              <a:rPr lang="de-DE" sz="1600" dirty="0"/>
            </a:br>
            <a:r>
              <a:rPr lang="de-DE" sz="1600" dirty="0"/>
              <a:t>Interaktion</a:t>
            </a:r>
            <a:br>
              <a:rPr lang="de-DE" sz="1600" dirty="0"/>
            </a:br>
            <a:r>
              <a:rPr lang="de-DE" sz="1600" dirty="0"/>
              <a:t>Spiele</a:t>
            </a:r>
            <a:br>
              <a:rPr lang="de-DE" sz="1600" dirty="0"/>
            </a:br>
            <a:r>
              <a:rPr lang="de-DE" sz="1600" dirty="0"/>
              <a:t>Online Shopping</a:t>
            </a:r>
          </a:p>
          <a:p>
            <a:pPr marL="0" indent="0">
              <a:buFont typeface="Arial" panose="020B0604020202020204" pitchFamily="34" charset="0"/>
              <a:buNone/>
            </a:pPr>
            <a:endParaRPr lang="de-DE" sz="1600" dirty="0"/>
          </a:p>
          <a:p>
            <a:pPr marL="0" indent="0">
              <a:buFont typeface="Arial" panose="020B0604020202020204" pitchFamily="34" charset="0"/>
              <a:buNone/>
            </a:pPr>
            <a:r>
              <a:rPr lang="de-DE" sz="1600" b="1" dirty="0"/>
              <a:t>Schwächen</a:t>
            </a:r>
          </a:p>
          <a:p>
            <a:r>
              <a:rPr lang="de-DE" sz="1600" dirty="0"/>
              <a:t>Tiere</a:t>
            </a:r>
          </a:p>
          <a:p>
            <a:r>
              <a:rPr lang="de-DE" sz="1600" dirty="0"/>
              <a:t>Kauft nur teure Lebensmittel</a:t>
            </a:r>
          </a:p>
          <a:p>
            <a:r>
              <a:rPr lang="de-DE" sz="1600" dirty="0"/>
              <a:t>Fehlen von Vitalstoffen</a:t>
            </a:r>
          </a:p>
          <a:p>
            <a:endParaRPr lang="de-DE" sz="1600" dirty="0"/>
          </a:p>
          <a:p>
            <a:pPr marL="0" indent="0">
              <a:buNone/>
            </a:pPr>
            <a:r>
              <a:rPr lang="de-DE" sz="1600" b="1" dirty="0"/>
              <a:t>Vorbilder</a:t>
            </a:r>
          </a:p>
        </p:txBody>
      </p:sp>
      <p:grpSp>
        <p:nvGrpSpPr>
          <p:cNvPr id="35" name="Gruppieren 34">
            <a:extLst>
              <a:ext uri="{FF2B5EF4-FFF2-40B4-BE49-F238E27FC236}">
                <a16:creationId xmlns:a16="http://schemas.microsoft.com/office/drawing/2014/main" id="{E650B241-7859-CD59-4BFA-A261B76705F4}"/>
              </a:ext>
            </a:extLst>
          </p:cNvPr>
          <p:cNvGrpSpPr/>
          <p:nvPr/>
        </p:nvGrpSpPr>
        <p:grpSpPr>
          <a:xfrm>
            <a:off x="10369682" y="2261330"/>
            <a:ext cx="948903" cy="986153"/>
            <a:chOff x="10369682" y="2261330"/>
            <a:chExt cx="948903" cy="986153"/>
          </a:xfrm>
        </p:grpSpPr>
        <p:grpSp>
          <p:nvGrpSpPr>
            <p:cNvPr id="10" name="Gruppieren 9">
              <a:extLst>
                <a:ext uri="{FF2B5EF4-FFF2-40B4-BE49-F238E27FC236}">
                  <a16:creationId xmlns:a16="http://schemas.microsoft.com/office/drawing/2014/main" id="{5D044BF8-C91D-56E4-CAFF-0517E3656773}"/>
                </a:ext>
              </a:extLst>
            </p:cNvPr>
            <p:cNvGrpSpPr/>
            <p:nvPr/>
          </p:nvGrpSpPr>
          <p:grpSpPr>
            <a:xfrm>
              <a:off x="10369682" y="2261330"/>
              <a:ext cx="940344" cy="123216"/>
              <a:chOff x="10369682" y="2269789"/>
              <a:chExt cx="940344" cy="123216"/>
            </a:xfrm>
          </p:grpSpPr>
          <p:sp>
            <p:nvSpPr>
              <p:cNvPr id="5" name="Ellipse 4">
                <a:extLst>
                  <a:ext uri="{FF2B5EF4-FFF2-40B4-BE49-F238E27FC236}">
                    <a16:creationId xmlns:a16="http://schemas.microsoft.com/office/drawing/2014/main" id="{C71B2811-2777-B269-11D9-F76697838B91}"/>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B64BDE7E-80EA-7A46-A7E6-18AD254D2CD8}"/>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D5050AF6-3BBC-23EF-D111-FC743B647EAF}"/>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AFCD3F27-C84B-6C84-88E5-0E8E70C5F723}"/>
                  </a:ext>
                </a:extLst>
              </p:cNvPr>
              <p:cNvSpPr/>
              <p:nvPr/>
            </p:nvSpPr>
            <p:spPr>
              <a:xfrm>
                <a:off x="10982528"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8AE38B41-7E38-67DE-9DD7-506EC4A59B14}"/>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11" name="Gruppieren 10">
              <a:extLst>
                <a:ext uri="{FF2B5EF4-FFF2-40B4-BE49-F238E27FC236}">
                  <a16:creationId xmlns:a16="http://schemas.microsoft.com/office/drawing/2014/main" id="{0C633FA3-CAFF-6468-9CEE-EA7E4FC83EA9}"/>
                </a:ext>
              </a:extLst>
            </p:cNvPr>
            <p:cNvGrpSpPr/>
            <p:nvPr/>
          </p:nvGrpSpPr>
          <p:grpSpPr>
            <a:xfrm>
              <a:off x="10369682" y="2478850"/>
              <a:ext cx="940344" cy="123216"/>
              <a:chOff x="10369682" y="2269789"/>
              <a:chExt cx="940344" cy="123216"/>
            </a:xfrm>
          </p:grpSpPr>
          <p:sp>
            <p:nvSpPr>
              <p:cNvPr id="12" name="Ellipse 11">
                <a:extLst>
                  <a:ext uri="{FF2B5EF4-FFF2-40B4-BE49-F238E27FC236}">
                    <a16:creationId xmlns:a16="http://schemas.microsoft.com/office/drawing/2014/main" id="{A52B7E22-267A-65E4-C831-9344AFBF2062}"/>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BFA7F679-23D0-D7B7-C9CC-85BC43B24BAB}"/>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EE3164A0-A0CC-1C10-B6F9-FFC61073FA72}"/>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EBB66C1D-B27F-85D4-8BA0-547D4AEFAF3C}"/>
                  </a:ext>
                </a:extLst>
              </p:cNvPr>
              <p:cNvSpPr/>
              <p:nvPr/>
            </p:nvSpPr>
            <p:spPr>
              <a:xfrm>
                <a:off x="10982528"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2E4DB76F-5DCF-81FE-F814-ACEFA0512C30}"/>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17" name="Gruppieren 16">
              <a:extLst>
                <a:ext uri="{FF2B5EF4-FFF2-40B4-BE49-F238E27FC236}">
                  <a16:creationId xmlns:a16="http://schemas.microsoft.com/office/drawing/2014/main" id="{E29383CA-DEAA-1068-3E14-39FBE89B579B}"/>
                </a:ext>
              </a:extLst>
            </p:cNvPr>
            <p:cNvGrpSpPr/>
            <p:nvPr/>
          </p:nvGrpSpPr>
          <p:grpSpPr>
            <a:xfrm>
              <a:off x="10369682" y="2693989"/>
              <a:ext cx="940344" cy="123216"/>
              <a:chOff x="10369682" y="2269789"/>
              <a:chExt cx="940344" cy="123216"/>
            </a:xfrm>
          </p:grpSpPr>
          <p:sp>
            <p:nvSpPr>
              <p:cNvPr id="18" name="Ellipse 17">
                <a:extLst>
                  <a:ext uri="{FF2B5EF4-FFF2-40B4-BE49-F238E27FC236}">
                    <a16:creationId xmlns:a16="http://schemas.microsoft.com/office/drawing/2014/main" id="{A5338368-FF8B-2D43-EE2F-61B5C8E6A6E1}"/>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B55860C0-072E-AFFA-C496-5C23A1A117EE}"/>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B73AE87-0DB2-FC70-7B97-2AA2789CABDC}"/>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59054B82-E727-CA4C-38A3-641417EEE51C}"/>
                  </a:ext>
                </a:extLst>
              </p:cNvPr>
              <p:cNvSpPr/>
              <p:nvPr/>
            </p:nvSpPr>
            <p:spPr>
              <a:xfrm>
                <a:off x="10982528" y="2269789"/>
                <a:ext cx="123216" cy="1232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DFE1753C-9F7F-41DF-7412-83B4C58E39E4}"/>
                  </a:ext>
                </a:extLst>
              </p:cNvPr>
              <p:cNvSpPr/>
              <p:nvPr/>
            </p:nvSpPr>
            <p:spPr>
              <a:xfrm>
                <a:off x="11186810" y="2269789"/>
                <a:ext cx="123216" cy="1232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grpSp>
          <p:nvGrpSpPr>
            <p:cNvPr id="23" name="Gruppieren 22">
              <a:extLst>
                <a:ext uri="{FF2B5EF4-FFF2-40B4-BE49-F238E27FC236}">
                  <a16:creationId xmlns:a16="http://schemas.microsoft.com/office/drawing/2014/main" id="{FFC28352-D5D2-0215-C001-071E92260E3B}"/>
                </a:ext>
              </a:extLst>
            </p:cNvPr>
            <p:cNvGrpSpPr/>
            <p:nvPr/>
          </p:nvGrpSpPr>
          <p:grpSpPr>
            <a:xfrm>
              <a:off x="10373478" y="2909128"/>
              <a:ext cx="940344" cy="123216"/>
              <a:chOff x="10369682" y="2269789"/>
              <a:chExt cx="940344" cy="123216"/>
            </a:xfrm>
          </p:grpSpPr>
          <p:sp>
            <p:nvSpPr>
              <p:cNvPr id="24" name="Ellipse 23">
                <a:extLst>
                  <a:ext uri="{FF2B5EF4-FFF2-40B4-BE49-F238E27FC236}">
                    <a16:creationId xmlns:a16="http://schemas.microsoft.com/office/drawing/2014/main" id="{EACE60F4-5B71-53FB-EB82-591DE60F1CBF}"/>
                  </a:ext>
                </a:extLst>
              </p:cNvPr>
              <p:cNvSpPr/>
              <p:nvPr/>
            </p:nvSpPr>
            <p:spPr>
              <a:xfrm>
                <a:off x="10369682"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5" name="Ellipse 24">
                <a:extLst>
                  <a:ext uri="{FF2B5EF4-FFF2-40B4-BE49-F238E27FC236}">
                    <a16:creationId xmlns:a16="http://schemas.microsoft.com/office/drawing/2014/main" id="{DB13B206-32B6-70DB-C084-4D2678F930A1}"/>
                  </a:ext>
                </a:extLst>
              </p:cNvPr>
              <p:cNvSpPr/>
              <p:nvPr/>
            </p:nvSpPr>
            <p:spPr>
              <a:xfrm>
                <a:off x="10573964"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6" name="Ellipse 25">
                <a:extLst>
                  <a:ext uri="{FF2B5EF4-FFF2-40B4-BE49-F238E27FC236}">
                    <a16:creationId xmlns:a16="http://schemas.microsoft.com/office/drawing/2014/main" id="{10835C37-9700-F7FB-9C95-024E12892DA4}"/>
                  </a:ext>
                </a:extLst>
              </p:cNvPr>
              <p:cNvSpPr/>
              <p:nvPr/>
            </p:nvSpPr>
            <p:spPr>
              <a:xfrm>
                <a:off x="10778246"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7" name="Ellipse 26">
                <a:extLst>
                  <a:ext uri="{FF2B5EF4-FFF2-40B4-BE49-F238E27FC236}">
                    <a16:creationId xmlns:a16="http://schemas.microsoft.com/office/drawing/2014/main" id="{CD7C5D8B-C359-B333-EC62-C98DAE146E32}"/>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8" name="Ellipse 27">
                <a:extLst>
                  <a:ext uri="{FF2B5EF4-FFF2-40B4-BE49-F238E27FC236}">
                    <a16:creationId xmlns:a16="http://schemas.microsoft.com/office/drawing/2014/main" id="{4107588B-637A-FA6A-3710-F370739BCCBA}"/>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29" name="Gruppieren 28">
              <a:extLst>
                <a:ext uri="{FF2B5EF4-FFF2-40B4-BE49-F238E27FC236}">
                  <a16:creationId xmlns:a16="http://schemas.microsoft.com/office/drawing/2014/main" id="{42BBEE38-A3EA-4B2E-DF6F-104C79647DFD}"/>
                </a:ext>
              </a:extLst>
            </p:cNvPr>
            <p:cNvGrpSpPr/>
            <p:nvPr/>
          </p:nvGrpSpPr>
          <p:grpSpPr>
            <a:xfrm>
              <a:off x="10378241" y="3124267"/>
              <a:ext cx="940344" cy="123216"/>
              <a:chOff x="10369682" y="2269789"/>
              <a:chExt cx="940344" cy="123216"/>
            </a:xfrm>
          </p:grpSpPr>
          <p:sp>
            <p:nvSpPr>
              <p:cNvPr id="30" name="Ellipse 29">
                <a:extLst>
                  <a:ext uri="{FF2B5EF4-FFF2-40B4-BE49-F238E27FC236}">
                    <a16:creationId xmlns:a16="http://schemas.microsoft.com/office/drawing/2014/main" id="{CF2C5727-86DA-F2C6-7751-A79196A88F56}"/>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F70042C9-03AC-F955-8331-22F48500B8B7}"/>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99330BDE-007B-573C-C9F8-B54DE9EC5267}"/>
                  </a:ext>
                </a:extLst>
              </p:cNvPr>
              <p:cNvSpPr/>
              <p:nvPr/>
            </p:nvSpPr>
            <p:spPr>
              <a:xfrm>
                <a:off x="10778246"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33" name="Ellipse 32">
                <a:extLst>
                  <a:ext uri="{FF2B5EF4-FFF2-40B4-BE49-F238E27FC236}">
                    <a16:creationId xmlns:a16="http://schemas.microsoft.com/office/drawing/2014/main" id="{2ED51344-CCE4-596D-0CA0-9EBCB07ECAA3}"/>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34" name="Ellipse 33">
                <a:extLst>
                  <a:ext uri="{FF2B5EF4-FFF2-40B4-BE49-F238E27FC236}">
                    <a16:creationId xmlns:a16="http://schemas.microsoft.com/office/drawing/2014/main" id="{5A463B26-9ECC-AFE6-C52B-AC471AD598DD}"/>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pic>
        <p:nvPicPr>
          <p:cNvPr id="3078" name="Picture 6" descr="hippie-mädchen porträt in der stadt - hippi stock-fotos und bilder">
            <a:extLst>
              <a:ext uri="{FF2B5EF4-FFF2-40B4-BE49-F238E27FC236}">
                <a16:creationId xmlns:a16="http://schemas.microsoft.com/office/drawing/2014/main" id="{43AFCBCE-BE0F-B4C1-66E7-B6DAD96ECB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56" r="16136"/>
          <a:stretch/>
        </p:blipFill>
        <p:spPr bwMode="auto">
          <a:xfrm>
            <a:off x="838396" y="1690688"/>
            <a:ext cx="3798257" cy="509423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6BFC82F-05C7-9DBC-592C-C25B2AFDD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8089" y="5909172"/>
            <a:ext cx="429997" cy="7678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96605391-C3B4-BDBE-9C46-C0D271203A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126" y="5909172"/>
            <a:ext cx="1153876" cy="76785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1FE7D626-F659-DF26-628B-617FF99112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5572" y="5909172"/>
            <a:ext cx="1153876" cy="76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0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08EAE5-E625-E8E1-43E1-5C125F95F959}"/>
              </a:ext>
            </a:extLst>
          </p:cNvPr>
          <p:cNvSpPr>
            <a:spLocks noGrp="1"/>
          </p:cNvSpPr>
          <p:nvPr>
            <p:ph type="title"/>
          </p:nvPr>
        </p:nvSpPr>
        <p:spPr/>
        <p:txBody>
          <a:bodyPr/>
          <a:lstStyle/>
          <a:p>
            <a:r>
              <a:rPr lang="de-DE" dirty="0"/>
              <a:t>2. Persona – Thorsten Schröder</a:t>
            </a:r>
          </a:p>
        </p:txBody>
      </p:sp>
      <p:sp>
        <p:nvSpPr>
          <p:cNvPr id="3" name="Inhaltsplatzhalter 2">
            <a:extLst>
              <a:ext uri="{FF2B5EF4-FFF2-40B4-BE49-F238E27FC236}">
                <a16:creationId xmlns:a16="http://schemas.microsoft.com/office/drawing/2014/main" id="{001E5C84-F2CC-FEC5-775B-F82E58F86F7B}"/>
              </a:ext>
            </a:extLst>
          </p:cNvPr>
          <p:cNvSpPr>
            <a:spLocks noGrp="1"/>
          </p:cNvSpPr>
          <p:nvPr>
            <p:ph idx="1"/>
          </p:nvPr>
        </p:nvSpPr>
        <p:spPr>
          <a:xfrm>
            <a:off x="4812280" y="1825624"/>
            <a:ext cx="3975039" cy="5032375"/>
          </a:xfrm>
        </p:spPr>
        <p:txBody>
          <a:bodyPr>
            <a:normAutofit/>
          </a:bodyPr>
          <a:lstStyle/>
          <a:p>
            <a:pPr marL="0" indent="0">
              <a:buNone/>
            </a:pPr>
            <a:r>
              <a:rPr lang="de-DE" sz="1600" b="1" dirty="0"/>
              <a:t>DEMOGRAFIE</a:t>
            </a:r>
          </a:p>
          <a:p>
            <a:pPr marL="0" indent="0">
              <a:buNone/>
            </a:pPr>
            <a:r>
              <a:rPr lang="de-DE" sz="1600" dirty="0"/>
              <a:t>Alter:		38</a:t>
            </a:r>
            <a:br>
              <a:rPr lang="de-DE" sz="1600" dirty="0"/>
            </a:br>
            <a:r>
              <a:rPr lang="de-DE" sz="1600" dirty="0"/>
              <a:t>Ort:		Frankfurt, Deutschland</a:t>
            </a:r>
            <a:br>
              <a:rPr lang="de-DE" sz="1600" dirty="0"/>
            </a:br>
            <a:r>
              <a:rPr lang="de-DE" sz="1600" dirty="0"/>
              <a:t>Ausbildung:	Fachinformatiker</a:t>
            </a:r>
            <a:br>
              <a:rPr lang="de-DE" sz="1600" dirty="0"/>
            </a:br>
            <a:r>
              <a:rPr lang="de-DE" sz="1600" dirty="0"/>
              <a:t>Job:		Netzwerkadministrator</a:t>
            </a:r>
            <a:br>
              <a:rPr lang="de-DE" sz="1600" dirty="0"/>
            </a:br>
            <a:r>
              <a:rPr lang="de-DE" sz="1600" dirty="0"/>
              <a:t>Familie:		verheiratet</a:t>
            </a:r>
          </a:p>
          <a:p>
            <a:pPr marL="0" indent="0">
              <a:buNone/>
            </a:pPr>
            <a:endParaRPr lang="de-DE" sz="1600" b="1" dirty="0"/>
          </a:p>
          <a:p>
            <a:pPr marL="0" indent="0">
              <a:buNone/>
            </a:pPr>
            <a:r>
              <a:rPr lang="de-DE" sz="1600" b="1" dirty="0"/>
              <a:t>ZIELE</a:t>
            </a:r>
          </a:p>
          <a:p>
            <a:r>
              <a:rPr lang="de-DE" sz="1600" dirty="0"/>
              <a:t>Beruflicher Aufstieg</a:t>
            </a:r>
          </a:p>
          <a:p>
            <a:r>
              <a:rPr lang="de-DE" sz="1600" dirty="0"/>
              <a:t>Weiterbildung im Bereich Management</a:t>
            </a:r>
          </a:p>
          <a:p>
            <a:r>
              <a:rPr lang="de-DE" sz="1600" dirty="0"/>
              <a:t>Gesunde Ernährung auf der Arbeit</a:t>
            </a:r>
          </a:p>
          <a:p>
            <a:pPr marL="0" indent="0">
              <a:buNone/>
            </a:pPr>
            <a:endParaRPr lang="de-DE" sz="1600" dirty="0"/>
          </a:p>
          <a:p>
            <a:pPr marL="0" indent="0">
              <a:buNone/>
            </a:pPr>
            <a:r>
              <a:rPr lang="de-DE" sz="1600" b="1" dirty="0"/>
              <a:t>Vorlieben</a:t>
            </a:r>
          </a:p>
          <a:p>
            <a:r>
              <a:rPr lang="de-DE" sz="1600" dirty="0"/>
              <a:t>Programmierung</a:t>
            </a:r>
          </a:p>
          <a:p>
            <a:r>
              <a:rPr lang="de-DE" sz="1600" dirty="0"/>
              <a:t>Fahrradfahren</a:t>
            </a:r>
          </a:p>
          <a:p>
            <a:r>
              <a:rPr lang="de-DE" sz="1600" dirty="0"/>
              <a:t>Lesen</a:t>
            </a:r>
          </a:p>
        </p:txBody>
      </p:sp>
      <p:sp>
        <p:nvSpPr>
          <p:cNvPr id="4" name="Inhaltsplatzhalter 2">
            <a:extLst>
              <a:ext uri="{FF2B5EF4-FFF2-40B4-BE49-F238E27FC236}">
                <a16:creationId xmlns:a16="http://schemas.microsoft.com/office/drawing/2014/main" id="{FC16CF50-992A-0133-83B3-F48097D34A82}"/>
              </a:ext>
            </a:extLst>
          </p:cNvPr>
          <p:cNvSpPr txBox="1">
            <a:spLocks/>
          </p:cNvSpPr>
          <p:nvPr/>
        </p:nvSpPr>
        <p:spPr>
          <a:xfrm>
            <a:off x="8787319" y="1825625"/>
            <a:ext cx="340468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600" b="1" dirty="0"/>
              <a:t>Stärken</a:t>
            </a:r>
          </a:p>
          <a:p>
            <a:pPr marL="0" indent="0">
              <a:buFont typeface="Arial" panose="020B0604020202020204" pitchFamily="34" charset="0"/>
              <a:buNone/>
            </a:pPr>
            <a:r>
              <a:rPr lang="de-DE" sz="1600" dirty="0"/>
              <a:t>Internet</a:t>
            </a:r>
            <a:br>
              <a:rPr lang="de-DE" sz="1600" dirty="0"/>
            </a:br>
            <a:r>
              <a:rPr lang="de-DE" sz="1600" dirty="0"/>
              <a:t>Social Network</a:t>
            </a:r>
            <a:br>
              <a:rPr lang="de-DE" sz="1600" dirty="0"/>
            </a:br>
            <a:r>
              <a:rPr lang="de-DE" sz="1600" dirty="0"/>
              <a:t>Interaktion</a:t>
            </a:r>
            <a:br>
              <a:rPr lang="de-DE" sz="1600" dirty="0"/>
            </a:br>
            <a:r>
              <a:rPr lang="de-DE" sz="1600" dirty="0"/>
              <a:t>Spiele</a:t>
            </a:r>
            <a:br>
              <a:rPr lang="de-DE" sz="1600" dirty="0"/>
            </a:br>
            <a:r>
              <a:rPr lang="de-DE" sz="1600" dirty="0"/>
              <a:t>Online Shopping</a:t>
            </a:r>
          </a:p>
          <a:p>
            <a:pPr marL="0" indent="0">
              <a:buFont typeface="Arial" panose="020B0604020202020204" pitchFamily="34" charset="0"/>
              <a:buNone/>
            </a:pPr>
            <a:endParaRPr lang="de-DE" sz="1600" dirty="0"/>
          </a:p>
          <a:p>
            <a:pPr marL="0" indent="0">
              <a:buFont typeface="Arial" panose="020B0604020202020204" pitchFamily="34" charset="0"/>
              <a:buNone/>
            </a:pPr>
            <a:r>
              <a:rPr lang="de-DE" sz="1600" b="1" dirty="0"/>
              <a:t>Schwächen</a:t>
            </a:r>
          </a:p>
          <a:p>
            <a:r>
              <a:rPr lang="de-DE" sz="1600" dirty="0"/>
              <a:t>Tut sich schwer mit neuen Personen</a:t>
            </a:r>
          </a:p>
          <a:p>
            <a:r>
              <a:rPr lang="de-DE" sz="1600" dirty="0"/>
              <a:t>Kaum Freizeit</a:t>
            </a:r>
          </a:p>
          <a:p>
            <a:r>
              <a:rPr lang="de-DE" sz="1600" dirty="0"/>
              <a:t>Ungesunde Ernährung</a:t>
            </a:r>
          </a:p>
          <a:p>
            <a:endParaRPr lang="de-DE" sz="1600" dirty="0"/>
          </a:p>
          <a:p>
            <a:pPr marL="0" indent="0">
              <a:buNone/>
            </a:pPr>
            <a:r>
              <a:rPr lang="de-DE" sz="1600" b="1" dirty="0"/>
              <a:t>Vorbilder</a:t>
            </a:r>
          </a:p>
        </p:txBody>
      </p:sp>
      <p:grpSp>
        <p:nvGrpSpPr>
          <p:cNvPr id="35" name="Gruppieren 34">
            <a:extLst>
              <a:ext uri="{FF2B5EF4-FFF2-40B4-BE49-F238E27FC236}">
                <a16:creationId xmlns:a16="http://schemas.microsoft.com/office/drawing/2014/main" id="{E650B241-7859-CD59-4BFA-A261B76705F4}"/>
              </a:ext>
            </a:extLst>
          </p:cNvPr>
          <p:cNvGrpSpPr/>
          <p:nvPr/>
        </p:nvGrpSpPr>
        <p:grpSpPr>
          <a:xfrm>
            <a:off x="10369682" y="2261330"/>
            <a:ext cx="948903" cy="986153"/>
            <a:chOff x="10369682" y="2261330"/>
            <a:chExt cx="948903" cy="986153"/>
          </a:xfrm>
        </p:grpSpPr>
        <p:grpSp>
          <p:nvGrpSpPr>
            <p:cNvPr id="10" name="Gruppieren 9">
              <a:extLst>
                <a:ext uri="{FF2B5EF4-FFF2-40B4-BE49-F238E27FC236}">
                  <a16:creationId xmlns:a16="http://schemas.microsoft.com/office/drawing/2014/main" id="{5D044BF8-C91D-56E4-CAFF-0517E3656773}"/>
                </a:ext>
              </a:extLst>
            </p:cNvPr>
            <p:cNvGrpSpPr/>
            <p:nvPr/>
          </p:nvGrpSpPr>
          <p:grpSpPr>
            <a:xfrm>
              <a:off x="10369682" y="2261330"/>
              <a:ext cx="940344" cy="123216"/>
              <a:chOff x="10369682" y="2269789"/>
              <a:chExt cx="940344" cy="123216"/>
            </a:xfrm>
          </p:grpSpPr>
          <p:sp>
            <p:nvSpPr>
              <p:cNvPr id="5" name="Ellipse 4">
                <a:extLst>
                  <a:ext uri="{FF2B5EF4-FFF2-40B4-BE49-F238E27FC236}">
                    <a16:creationId xmlns:a16="http://schemas.microsoft.com/office/drawing/2014/main" id="{C71B2811-2777-B269-11D9-F76697838B91}"/>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B64BDE7E-80EA-7A46-A7E6-18AD254D2CD8}"/>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D5050AF6-3BBC-23EF-D111-FC743B647EAF}"/>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AFCD3F27-C84B-6C84-88E5-0E8E70C5F723}"/>
                  </a:ext>
                </a:extLst>
              </p:cNvPr>
              <p:cNvSpPr/>
              <p:nvPr/>
            </p:nvSpPr>
            <p:spPr>
              <a:xfrm>
                <a:off x="10982528"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8AE38B41-7E38-67DE-9DD7-506EC4A59B14}"/>
                  </a:ext>
                </a:extLst>
              </p:cNvPr>
              <p:cNvSpPr/>
              <p:nvPr/>
            </p:nvSpPr>
            <p:spPr>
              <a:xfrm>
                <a:off x="11186810"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1" name="Gruppieren 10">
              <a:extLst>
                <a:ext uri="{FF2B5EF4-FFF2-40B4-BE49-F238E27FC236}">
                  <a16:creationId xmlns:a16="http://schemas.microsoft.com/office/drawing/2014/main" id="{0C633FA3-CAFF-6468-9CEE-EA7E4FC83EA9}"/>
                </a:ext>
              </a:extLst>
            </p:cNvPr>
            <p:cNvGrpSpPr/>
            <p:nvPr/>
          </p:nvGrpSpPr>
          <p:grpSpPr>
            <a:xfrm>
              <a:off x="10369682" y="2478850"/>
              <a:ext cx="940344" cy="123216"/>
              <a:chOff x="10369682" y="2269789"/>
              <a:chExt cx="940344" cy="123216"/>
            </a:xfrm>
          </p:grpSpPr>
          <p:sp>
            <p:nvSpPr>
              <p:cNvPr id="12" name="Ellipse 11">
                <a:extLst>
                  <a:ext uri="{FF2B5EF4-FFF2-40B4-BE49-F238E27FC236}">
                    <a16:creationId xmlns:a16="http://schemas.microsoft.com/office/drawing/2014/main" id="{A52B7E22-267A-65E4-C831-9344AFBF2062}"/>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BFA7F679-23D0-D7B7-C9CC-85BC43B24BAB}"/>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EE3164A0-A0CC-1C10-B6F9-FFC61073FA72}"/>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EBB66C1D-B27F-85D4-8BA0-547D4AEFAF3C}"/>
                  </a:ext>
                </a:extLst>
              </p:cNvPr>
              <p:cNvSpPr/>
              <p:nvPr/>
            </p:nvSpPr>
            <p:spPr>
              <a:xfrm>
                <a:off x="10982528"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2E4DB76F-5DCF-81FE-F814-ACEFA0512C30}"/>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17" name="Gruppieren 16">
              <a:extLst>
                <a:ext uri="{FF2B5EF4-FFF2-40B4-BE49-F238E27FC236}">
                  <a16:creationId xmlns:a16="http://schemas.microsoft.com/office/drawing/2014/main" id="{E29383CA-DEAA-1068-3E14-39FBE89B579B}"/>
                </a:ext>
              </a:extLst>
            </p:cNvPr>
            <p:cNvGrpSpPr/>
            <p:nvPr/>
          </p:nvGrpSpPr>
          <p:grpSpPr>
            <a:xfrm>
              <a:off x="10369682" y="2693989"/>
              <a:ext cx="940344" cy="123216"/>
              <a:chOff x="10369682" y="2269789"/>
              <a:chExt cx="940344" cy="123216"/>
            </a:xfrm>
          </p:grpSpPr>
          <p:sp>
            <p:nvSpPr>
              <p:cNvPr id="18" name="Ellipse 17">
                <a:extLst>
                  <a:ext uri="{FF2B5EF4-FFF2-40B4-BE49-F238E27FC236}">
                    <a16:creationId xmlns:a16="http://schemas.microsoft.com/office/drawing/2014/main" id="{A5338368-FF8B-2D43-EE2F-61B5C8E6A6E1}"/>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B55860C0-072E-AFFA-C496-5C23A1A117EE}"/>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B73AE87-0DB2-FC70-7B97-2AA2789CABDC}"/>
                  </a:ext>
                </a:extLst>
              </p:cNvPr>
              <p:cNvSpPr/>
              <p:nvPr/>
            </p:nvSpPr>
            <p:spPr>
              <a:xfrm>
                <a:off x="10778246"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1" name="Ellipse 20">
                <a:extLst>
                  <a:ext uri="{FF2B5EF4-FFF2-40B4-BE49-F238E27FC236}">
                    <a16:creationId xmlns:a16="http://schemas.microsoft.com/office/drawing/2014/main" id="{59054B82-E727-CA4C-38A3-641417EEE51C}"/>
                  </a:ext>
                </a:extLst>
              </p:cNvPr>
              <p:cNvSpPr/>
              <p:nvPr/>
            </p:nvSpPr>
            <p:spPr>
              <a:xfrm>
                <a:off x="10982528"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22" name="Ellipse 21">
                <a:extLst>
                  <a:ext uri="{FF2B5EF4-FFF2-40B4-BE49-F238E27FC236}">
                    <a16:creationId xmlns:a16="http://schemas.microsoft.com/office/drawing/2014/main" id="{DFE1753C-9F7F-41DF-7412-83B4C58E39E4}"/>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23" name="Gruppieren 22">
              <a:extLst>
                <a:ext uri="{FF2B5EF4-FFF2-40B4-BE49-F238E27FC236}">
                  <a16:creationId xmlns:a16="http://schemas.microsoft.com/office/drawing/2014/main" id="{FFC28352-D5D2-0215-C001-071E92260E3B}"/>
                </a:ext>
              </a:extLst>
            </p:cNvPr>
            <p:cNvGrpSpPr/>
            <p:nvPr/>
          </p:nvGrpSpPr>
          <p:grpSpPr>
            <a:xfrm>
              <a:off x="10373478" y="2909128"/>
              <a:ext cx="940344" cy="123216"/>
              <a:chOff x="10369682" y="2269789"/>
              <a:chExt cx="940344" cy="123216"/>
            </a:xfrm>
          </p:grpSpPr>
          <p:sp>
            <p:nvSpPr>
              <p:cNvPr id="24" name="Ellipse 23">
                <a:extLst>
                  <a:ext uri="{FF2B5EF4-FFF2-40B4-BE49-F238E27FC236}">
                    <a16:creationId xmlns:a16="http://schemas.microsoft.com/office/drawing/2014/main" id="{EACE60F4-5B71-53FB-EB82-591DE60F1CBF}"/>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DB13B206-32B6-70DB-C084-4D2678F930A1}"/>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10835C37-9700-F7FB-9C95-024E12892DA4}"/>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CD7C5D8B-C359-B333-EC62-C98DAE146E32}"/>
                  </a:ext>
                </a:extLst>
              </p:cNvPr>
              <p:cNvSpPr/>
              <p:nvPr/>
            </p:nvSpPr>
            <p:spPr>
              <a:xfrm>
                <a:off x="10982528"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4107588B-637A-FA6A-3710-F370739BCCBA}"/>
                  </a:ext>
                </a:extLst>
              </p:cNvPr>
              <p:cNvSpPr/>
              <p:nvPr/>
            </p:nvSpPr>
            <p:spPr>
              <a:xfrm>
                <a:off x="11186810" y="2269789"/>
                <a:ext cx="123216" cy="12321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grpSp>
        <p:grpSp>
          <p:nvGrpSpPr>
            <p:cNvPr id="29" name="Gruppieren 28">
              <a:extLst>
                <a:ext uri="{FF2B5EF4-FFF2-40B4-BE49-F238E27FC236}">
                  <a16:creationId xmlns:a16="http://schemas.microsoft.com/office/drawing/2014/main" id="{42BBEE38-A3EA-4B2E-DF6F-104C79647DFD}"/>
                </a:ext>
              </a:extLst>
            </p:cNvPr>
            <p:cNvGrpSpPr/>
            <p:nvPr/>
          </p:nvGrpSpPr>
          <p:grpSpPr>
            <a:xfrm>
              <a:off x="10378241" y="3124267"/>
              <a:ext cx="940344" cy="123216"/>
              <a:chOff x="10369682" y="2269789"/>
              <a:chExt cx="940344" cy="123216"/>
            </a:xfrm>
          </p:grpSpPr>
          <p:sp>
            <p:nvSpPr>
              <p:cNvPr id="30" name="Ellipse 29">
                <a:extLst>
                  <a:ext uri="{FF2B5EF4-FFF2-40B4-BE49-F238E27FC236}">
                    <a16:creationId xmlns:a16="http://schemas.microsoft.com/office/drawing/2014/main" id="{CF2C5727-86DA-F2C6-7751-A79196A88F56}"/>
                  </a:ext>
                </a:extLst>
              </p:cNvPr>
              <p:cNvSpPr/>
              <p:nvPr/>
            </p:nvSpPr>
            <p:spPr>
              <a:xfrm>
                <a:off x="10369682"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F70042C9-03AC-F955-8331-22F48500B8B7}"/>
                  </a:ext>
                </a:extLst>
              </p:cNvPr>
              <p:cNvSpPr/>
              <p:nvPr/>
            </p:nvSpPr>
            <p:spPr>
              <a:xfrm>
                <a:off x="10573964"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99330BDE-007B-573C-C9F8-B54DE9EC5267}"/>
                  </a:ext>
                </a:extLst>
              </p:cNvPr>
              <p:cNvSpPr/>
              <p:nvPr/>
            </p:nvSpPr>
            <p:spPr>
              <a:xfrm>
                <a:off x="10778246"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a:extLst>
                  <a:ext uri="{FF2B5EF4-FFF2-40B4-BE49-F238E27FC236}">
                    <a16:creationId xmlns:a16="http://schemas.microsoft.com/office/drawing/2014/main" id="{2ED51344-CCE4-596D-0CA0-9EBCB07ECAA3}"/>
                  </a:ext>
                </a:extLst>
              </p:cNvPr>
              <p:cNvSpPr/>
              <p:nvPr/>
            </p:nvSpPr>
            <p:spPr>
              <a:xfrm>
                <a:off x="10982528"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33">
                <a:extLst>
                  <a:ext uri="{FF2B5EF4-FFF2-40B4-BE49-F238E27FC236}">
                    <a16:creationId xmlns:a16="http://schemas.microsoft.com/office/drawing/2014/main" id="{5A463B26-9ECC-AFE6-C52B-AC471AD598DD}"/>
                  </a:ext>
                </a:extLst>
              </p:cNvPr>
              <p:cNvSpPr/>
              <p:nvPr/>
            </p:nvSpPr>
            <p:spPr>
              <a:xfrm>
                <a:off x="11186810" y="2269789"/>
                <a:ext cx="123216" cy="12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pic>
        <p:nvPicPr>
          <p:cNvPr id="2050" name="Picture 2" descr="porträt eines selbstbewussten jungen geschäftsmannes - informatiker stock-fotos und bilder">
            <a:extLst>
              <a:ext uri="{FF2B5EF4-FFF2-40B4-BE49-F238E27FC236}">
                <a16:creationId xmlns:a16="http://schemas.microsoft.com/office/drawing/2014/main" id="{DEF52F5B-6A79-7A26-C6AF-161AB1DC93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53" r="25835"/>
          <a:stretch/>
        </p:blipFill>
        <p:spPr bwMode="auto">
          <a:xfrm>
            <a:off x="838200" y="1690689"/>
            <a:ext cx="3798651" cy="50942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8CDD1F2-45F9-A23B-2662-E8F9003B5E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8090" y="5905498"/>
            <a:ext cx="583130" cy="771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94F7F31-D1AE-56CA-A214-D3EE7DB6DA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59"/>
          <a:stretch/>
        </p:blipFill>
        <p:spPr bwMode="auto">
          <a:xfrm>
            <a:off x="9598065" y="5905498"/>
            <a:ext cx="1027939" cy="7715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A108A2-8DFB-3E50-10CC-274266EDE5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44"/>
          <a:stretch/>
        </p:blipFill>
        <p:spPr bwMode="auto">
          <a:xfrm>
            <a:off x="10732849" y="5905845"/>
            <a:ext cx="988002" cy="77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58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B3BF5-D622-4826-8D02-440BD5D7493D}"/>
              </a:ext>
            </a:extLst>
          </p:cNvPr>
          <p:cNvSpPr>
            <a:spLocks noGrp="1"/>
          </p:cNvSpPr>
          <p:nvPr>
            <p:ph type="title"/>
          </p:nvPr>
        </p:nvSpPr>
        <p:spPr/>
        <p:txBody>
          <a:bodyPr/>
          <a:lstStyle/>
          <a:p>
            <a:r>
              <a:rPr lang="de-DE" dirty="0"/>
              <a:t>3. Kontext Diagramm</a:t>
            </a:r>
          </a:p>
        </p:txBody>
      </p:sp>
      <p:pic>
        <p:nvPicPr>
          <p:cNvPr id="17" name="Grafik 16">
            <a:extLst>
              <a:ext uri="{FF2B5EF4-FFF2-40B4-BE49-F238E27FC236}">
                <a16:creationId xmlns:a16="http://schemas.microsoft.com/office/drawing/2014/main" id="{D0D6D311-30FA-EFE2-71D1-3467FFDBB4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4943" y="1690688"/>
            <a:ext cx="7762114" cy="4992277"/>
          </a:xfrm>
          <a:prstGeom prst="rect">
            <a:avLst/>
          </a:prstGeom>
        </p:spPr>
      </p:pic>
    </p:spTree>
    <p:extLst>
      <p:ext uri="{BB962C8B-B14F-4D97-AF65-F5344CB8AC3E}">
        <p14:creationId xmlns:p14="http://schemas.microsoft.com/office/powerpoint/2010/main" val="4013343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8EDC81-55EA-75F3-9A71-5872C119FA2E}"/>
              </a:ext>
            </a:extLst>
          </p:cNvPr>
          <p:cNvSpPr>
            <a:spLocks noGrp="1"/>
          </p:cNvSpPr>
          <p:nvPr>
            <p:ph type="title"/>
          </p:nvPr>
        </p:nvSpPr>
        <p:spPr/>
        <p:txBody>
          <a:bodyPr/>
          <a:lstStyle/>
          <a:p>
            <a:r>
              <a:rPr lang="de-DE" dirty="0"/>
              <a:t>4.1. Aktoren und Use Cases</a:t>
            </a:r>
          </a:p>
        </p:txBody>
      </p:sp>
      <p:graphicFrame>
        <p:nvGraphicFramePr>
          <p:cNvPr id="4" name="Tabelle 4">
            <a:extLst>
              <a:ext uri="{FF2B5EF4-FFF2-40B4-BE49-F238E27FC236}">
                <a16:creationId xmlns:a16="http://schemas.microsoft.com/office/drawing/2014/main" id="{CA53FDC1-8763-901D-1731-7B75E59BE433}"/>
              </a:ext>
            </a:extLst>
          </p:cNvPr>
          <p:cNvGraphicFramePr>
            <a:graphicFrameLocks noGrp="1"/>
          </p:cNvGraphicFramePr>
          <p:nvPr>
            <p:ph idx="1"/>
            <p:extLst>
              <p:ext uri="{D42A27DB-BD31-4B8C-83A1-F6EECF244321}">
                <p14:modId xmlns:p14="http://schemas.microsoft.com/office/powerpoint/2010/main" val="3294167000"/>
              </p:ext>
            </p:extLst>
          </p:nvPr>
        </p:nvGraphicFramePr>
        <p:xfrm>
          <a:off x="838199" y="1825625"/>
          <a:ext cx="10515599" cy="3388360"/>
        </p:xfrm>
        <a:graphic>
          <a:graphicData uri="http://schemas.openxmlformats.org/drawingml/2006/table">
            <a:tbl>
              <a:tblPr firstRow="1" bandRow="1">
                <a:tableStyleId>{5C22544A-7EE6-4342-B048-85BDC9FD1C3A}</a:tableStyleId>
              </a:tblPr>
              <a:tblGrid>
                <a:gridCol w="4506388">
                  <a:extLst>
                    <a:ext uri="{9D8B030D-6E8A-4147-A177-3AD203B41FA5}">
                      <a16:colId xmlns:a16="http://schemas.microsoft.com/office/drawing/2014/main" val="3089036562"/>
                    </a:ext>
                  </a:extLst>
                </a:gridCol>
                <a:gridCol w="6009211">
                  <a:extLst>
                    <a:ext uri="{9D8B030D-6E8A-4147-A177-3AD203B41FA5}">
                      <a16:colId xmlns:a16="http://schemas.microsoft.com/office/drawing/2014/main" val="2855243049"/>
                    </a:ext>
                  </a:extLst>
                </a:gridCol>
              </a:tblGrid>
              <a:tr h="370840">
                <a:tc>
                  <a:txBody>
                    <a:bodyPr/>
                    <a:lstStyle/>
                    <a:p>
                      <a:r>
                        <a:rPr lang="de-DE" dirty="0"/>
                        <a:t>Aktoren</a:t>
                      </a:r>
                    </a:p>
                  </a:txBody>
                  <a:tcPr/>
                </a:tc>
                <a:tc>
                  <a:txBody>
                    <a:bodyPr/>
                    <a:lstStyle/>
                    <a:p>
                      <a:r>
                        <a:rPr lang="de-DE" dirty="0"/>
                        <a:t>Beschreibung</a:t>
                      </a:r>
                    </a:p>
                  </a:txBody>
                  <a:tcPr/>
                </a:tc>
                <a:extLst>
                  <a:ext uri="{0D108BD9-81ED-4DB2-BD59-A6C34878D82A}">
                    <a16:rowId xmlns:a16="http://schemas.microsoft.com/office/drawing/2014/main" val="2092619115"/>
                  </a:ext>
                </a:extLst>
              </a:tr>
              <a:tr h="370840">
                <a:tc>
                  <a:txBody>
                    <a:bodyPr/>
                    <a:lstStyle/>
                    <a:p>
                      <a:r>
                        <a:rPr lang="de-DE" dirty="0"/>
                        <a:t>Administrator</a:t>
                      </a:r>
                    </a:p>
                  </a:txBody>
                  <a:tcPr/>
                </a:tc>
                <a:tc>
                  <a:txBody>
                    <a:bodyPr/>
                    <a:lstStyle/>
                    <a:p>
                      <a:r>
                        <a:rPr lang="de-DE" dirty="0"/>
                        <a:t>Ein Administrator ist ein Benutzer der Seite mit weitreichenden Berechtigungen, welcher Produkte bearbeiten, anlegen als auch löschen kann.</a:t>
                      </a:r>
                    </a:p>
                  </a:txBody>
                  <a:tcPr/>
                </a:tc>
                <a:extLst>
                  <a:ext uri="{0D108BD9-81ED-4DB2-BD59-A6C34878D82A}">
                    <a16:rowId xmlns:a16="http://schemas.microsoft.com/office/drawing/2014/main" val="3993378777"/>
                  </a:ext>
                </a:extLst>
              </a:tr>
              <a:tr h="370840">
                <a:tc>
                  <a:txBody>
                    <a:bodyPr/>
                    <a:lstStyle/>
                    <a:p>
                      <a:r>
                        <a:rPr lang="de-DE" dirty="0"/>
                        <a:t>Registrierter Benutzer</a:t>
                      </a:r>
                    </a:p>
                  </a:txBody>
                  <a:tcPr/>
                </a:tc>
                <a:tc>
                  <a:txBody>
                    <a:bodyPr/>
                    <a:lstStyle/>
                    <a:p>
                      <a:r>
                        <a:rPr lang="de-DE" dirty="0"/>
                        <a:t>Ein registrierter Benutzer kann auf der Seite nicht nur Bestellungen tätigen sondern von weitreichenden Informationen gebrauch machen, als auch seine Historie begutachten und weitere Funktionen verwenden.</a:t>
                      </a:r>
                    </a:p>
                  </a:txBody>
                  <a:tcPr/>
                </a:tc>
                <a:extLst>
                  <a:ext uri="{0D108BD9-81ED-4DB2-BD59-A6C34878D82A}">
                    <a16:rowId xmlns:a16="http://schemas.microsoft.com/office/drawing/2014/main" val="2637908854"/>
                  </a:ext>
                </a:extLst>
              </a:tr>
              <a:tr h="370840">
                <a:tc>
                  <a:txBody>
                    <a:bodyPr/>
                    <a:lstStyle/>
                    <a:p>
                      <a:r>
                        <a:rPr lang="de-DE" dirty="0"/>
                        <a:t>Seitenbesucher</a:t>
                      </a:r>
                    </a:p>
                  </a:txBody>
                  <a:tcPr/>
                </a:tc>
                <a:tc>
                  <a:txBody>
                    <a:bodyPr/>
                    <a:lstStyle/>
                    <a:p>
                      <a:r>
                        <a:rPr lang="de-DE" dirty="0"/>
                        <a:t>Ein Seitenbesucher kann sich lediglich Informationen anschauen und Bestellungen als Gast mit eingeschränkter Funktionalität tätigen.</a:t>
                      </a:r>
                    </a:p>
                  </a:txBody>
                  <a:tcPr/>
                </a:tc>
                <a:extLst>
                  <a:ext uri="{0D108BD9-81ED-4DB2-BD59-A6C34878D82A}">
                    <a16:rowId xmlns:a16="http://schemas.microsoft.com/office/drawing/2014/main" val="548476681"/>
                  </a:ext>
                </a:extLst>
              </a:tr>
            </a:tbl>
          </a:graphicData>
        </a:graphic>
      </p:graphicFrame>
    </p:spTree>
    <p:extLst>
      <p:ext uri="{BB962C8B-B14F-4D97-AF65-F5344CB8AC3E}">
        <p14:creationId xmlns:p14="http://schemas.microsoft.com/office/powerpoint/2010/main" val="2511871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F2EA44-B3AD-8687-EB59-1119FB135EED}"/>
              </a:ext>
            </a:extLst>
          </p:cNvPr>
          <p:cNvSpPr>
            <a:spLocks noGrp="1"/>
          </p:cNvSpPr>
          <p:nvPr>
            <p:ph type="title"/>
          </p:nvPr>
        </p:nvSpPr>
        <p:spPr/>
        <p:txBody>
          <a:bodyPr/>
          <a:lstStyle/>
          <a:p>
            <a:r>
              <a:rPr lang="de-DE" dirty="0"/>
              <a:t>4.2. Aktoren und Use Cases</a:t>
            </a:r>
          </a:p>
        </p:txBody>
      </p:sp>
      <p:pic>
        <p:nvPicPr>
          <p:cNvPr id="5" name="Grafik 4">
            <a:extLst>
              <a:ext uri="{FF2B5EF4-FFF2-40B4-BE49-F238E27FC236}">
                <a16:creationId xmlns:a16="http://schemas.microsoft.com/office/drawing/2014/main" id="{5865EF3C-255D-4DEF-F8C7-56F0A9875E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9170" y="1461324"/>
            <a:ext cx="6693659" cy="5031551"/>
          </a:xfrm>
          <a:prstGeom prst="rect">
            <a:avLst/>
          </a:prstGeom>
        </p:spPr>
      </p:pic>
    </p:spTree>
    <p:extLst>
      <p:ext uri="{BB962C8B-B14F-4D97-AF65-F5344CB8AC3E}">
        <p14:creationId xmlns:p14="http://schemas.microsoft.com/office/powerpoint/2010/main" val="274422025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1156</Words>
  <Application>Microsoft Office PowerPoint</Application>
  <PresentationFormat>Breitbild</PresentationFormat>
  <Paragraphs>202</Paragraphs>
  <Slides>26</Slides>
  <Notes>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26</vt:i4>
      </vt:variant>
    </vt:vector>
  </HeadingPairs>
  <TitlesOfParts>
    <vt:vector size="31" baseType="lpstr">
      <vt:lpstr>Arial</vt:lpstr>
      <vt:lpstr>Calibri</vt:lpstr>
      <vt:lpstr>Calibri Light</vt:lpstr>
      <vt:lpstr>Wingdings</vt:lpstr>
      <vt:lpstr>Office</vt:lpstr>
      <vt:lpstr>PowerPoint-Präsentation</vt:lpstr>
      <vt:lpstr>1. Projektziele</vt:lpstr>
      <vt:lpstr>2. Persona – Nico Hoffmann</vt:lpstr>
      <vt:lpstr>2. Persona – Heidi Müller</vt:lpstr>
      <vt:lpstr>2. Persona – Greta Waldmeier</vt:lpstr>
      <vt:lpstr>2. Persona – Thorsten Schröder</vt:lpstr>
      <vt:lpstr>3. Kontext Diagramm</vt:lpstr>
      <vt:lpstr>4.1. Aktoren und Use Cases</vt:lpstr>
      <vt:lpstr>4.2. Aktoren und Use Cases</vt:lpstr>
      <vt:lpstr>4.3. Use-Case-Spezifikation: geringer Detailgrad</vt:lpstr>
      <vt:lpstr>4.3. Use-Case-Spezifikation: geringer Detailgrad</vt:lpstr>
      <vt:lpstr>4.3. Use-Case-Spezifikation: geringer Detailgrad</vt:lpstr>
      <vt:lpstr>4.3. Use-Case-Spezifikation: geringer Detailgrad</vt:lpstr>
      <vt:lpstr>4.3. Use-Case-Spezifikation: geringer Detailgrad</vt:lpstr>
      <vt:lpstr>Design</vt:lpstr>
      <vt:lpstr>                       Moodboard</vt:lpstr>
      <vt:lpstr>                       Style Tile</vt:lpstr>
      <vt:lpstr>Navigation</vt:lpstr>
      <vt:lpstr>                       Site-Map</vt:lpstr>
      <vt:lpstr>Use-Case typ INFO</vt:lpstr>
      <vt:lpstr>4.3. Use-Case-Spezifikation: geringer Detailgrad</vt:lpstr>
      <vt:lpstr>4.3. Use-Case-Spezifikation: geringer Detailgrad</vt:lpstr>
      <vt:lpstr>                       Page Structure</vt:lpstr>
      <vt:lpstr>                       Wichtigste Texte</vt:lpstr>
      <vt:lpstr>                       Mobile Version</vt:lpstr>
      <vt:lpstr>                       Desktop Version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Abgabe 1</dc:title>
  <dc:creator>Buhl, Pascal</dc:creator>
  <cp:lastModifiedBy>Buhl, Pascal</cp:lastModifiedBy>
  <cp:revision>8</cp:revision>
  <dcterms:created xsi:type="dcterms:W3CDTF">2023-03-27T19:15:29Z</dcterms:created>
  <dcterms:modified xsi:type="dcterms:W3CDTF">2023-04-12T21:08:52Z</dcterms:modified>
</cp:coreProperties>
</file>